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356" r:id="rId2"/>
    <p:sldId id="373" r:id="rId3"/>
    <p:sldId id="394" r:id="rId4"/>
    <p:sldId id="395" r:id="rId5"/>
    <p:sldId id="396" r:id="rId6"/>
    <p:sldId id="397" r:id="rId7"/>
    <p:sldId id="359" r:id="rId8"/>
    <p:sldId id="374" r:id="rId9"/>
    <p:sldId id="365" r:id="rId10"/>
    <p:sldId id="366" r:id="rId11"/>
    <p:sldId id="375" r:id="rId12"/>
    <p:sldId id="376" r:id="rId13"/>
    <p:sldId id="378" r:id="rId14"/>
    <p:sldId id="377" r:id="rId15"/>
    <p:sldId id="370" r:id="rId16"/>
    <p:sldId id="379" r:id="rId17"/>
    <p:sldId id="380" r:id="rId18"/>
    <p:sldId id="362" r:id="rId19"/>
    <p:sldId id="361" r:id="rId20"/>
    <p:sldId id="363" r:id="rId21"/>
    <p:sldId id="364" r:id="rId22"/>
    <p:sldId id="381" r:id="rId23"/>
    <p:sldId id="383" r:id="rId24"/>
    <p:sldId id="384" r:id="rId25"/>
    <p:sldId id="385" r:id="rId26"/>
    <p:sldId id="382" r:id="rId27"/>
    <p:sldId id="392" r:id="rId28"/>
    <p:sldId id="369" r:id="rId29"/>
    <p:sldId id="386" r:id="rId30"/>
    <p:sldId id="387" r:id="rId31"/>
    <p:sldId id="388" r:id="rId32"/>
    <p:sldId id="389" r:id="rId33"/>
    <p:sldId id="391" r:id="rId34"/>
    <p:sldId id="393" r:id="rId35"/>
    <p:sldId id="390" r:id="rId36"/>
    <p:sldId id="367" r:id="rId37"/>
    <p:sldId id="360" r:id="rId3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6DC21C06-C458-4FE4-88BD-364872F44D24}" v="132" dt="2021-03-09T15:56:05.015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72833802-FEF1-4C79-8D5D-14CF1EAF98D9}" styleName="Light Style 2 - Acc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ABFCF23-3B69-468F-B69F-88F6DE6A72F2}" styleName="Medium Style 1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01" autoAdjust="0"/>
    <p:restoredTop sz="93520" autoAdjust="0"/>
  </p:normalViewPr>
  <p:slideViewPr>
    <p:cSldViewPr snapToGrid="0" snapToObjects="1">
      <p:cViewPr varScale="1">
        <p:scale>
          <a:sx n="62" d="100"/>
          <a:sy n="62" d="100"/>
        </p:scale>
        <p:origin x="804" y="52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microsoft.com/office/2015/10/relationships/revisionInfo" Target="revisionInfo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microsoft.com/office/2016/11/relationships/changesInfo" Target="changesInfos/changesInfo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Young, Russell J" userId="1d17b84c-3777-4fec-9c21-72be4ba2456a" providerId="ADAL" clId="{6DC21C06-C458-4FE4-88BD-364872F44D24}"/>
    <pc:docChg chg="undo custSel addSld delSld modSld sldOrd">
      <pc:chgData name="Young, Russell J" userId="1d17b84c-3777-4fec-9c21-72be4ba2456a" providerId="ADAL" clId="{6DC21C06-C458-4FE4-88BD-364872F44D24}" dt="2021-03-09T22:56:29.196" v="8037" actId="2696"/>
      <pc:docMkLst>
        <pc:docMk/>
      </pc:docMkLst>
      <pc:sldChg chg="del">
        <pc:chgData name="Young, Russell J" userId="1d17b84c-3777-4fec-9c21-72be4ba2456a" providerId="ADAL" clId="{6DC21C06-C458-4FE4-88BD-364872F44D24}" dt="2021-03-02T19:46:52.383" v="357" actId="2696"/>
        <pc:sldMkLst>
          <pc:docMk/>
          <pc:sldMk cId="2645753111" sldId="333"/>
        </pc:sldMkLst>
      </pc:sldChg>
      <pc:sldChg chg="modSp">
        <pc:chgData name="Young, Russell J" userId="1d17b84c-3777-4fec-9c21-72be4ba2456a" providerId="ADAL" clId="{6DC21C06-C458-4FE4-88BD-364872F44D24}" dt="2021-03-09T01:52:12.407" v="2901" actId="20577"/>
        <pc:sldMkLst>
          <pc:docMk/>
          <pc:sldMk cId="2215687143" sldId="359"/>
        </pc:sldMkLst>
        <pc:spChg chg="mod">
          <ac:chgData name="Young, Russell J" userId="1d17b84c-3777-4fec-9c21-72be4ba2456a" providerId="ADAL" clId="{6DC21C06-C458-4FE4-88BD-364872F44D24}" dt="2021-03-08T21:31:20.162" v="825" actId="20577"/>
          <ac:spMkLst>
            <pc:docMk/>
            <pc:sldMk cId="2215687143" sldId="359"/>
            <ac:spMk id="2" creationId="{00000000-0000-0000-0000-000000000000}"/>
          </ac:spMkLst>
        </pc:spChg>
        <pc:spChg chg="mod">
          <ac:chgData name="Young, Russell J" userId="1d17b84c-3777-4fec-9c21-72be4ba2456a" providerId="ADAL" clId="{6DC21C06-C458-4FE4-88BD-364872F44D24}" dt="2021-03-09T01:52:12.407" v="2901" actId="20577"/>
          <ac:spMkLst>
            <pc:docMk/>
            <pc:sldMk cId="2215687143" sldId="359"/>
            <ac:spMk id="6" creationId="{1D6E5700-4D60-43C8-B250-15F85C7E76A4}"/>
          </ac:spMkLst>
        </pc:spChg>
      </pc:sldChg>
      <pc:sldChg chg="del">
        <pc:chgData name="Young, Russell J" userId="1d17b84c-3777-4fec-9c21-72be4ba2456a" providerId="ADAL" clId="{6DC21C06-C458-4FE4-88BD-364872F44D24}" dt="2021-03-02T19:46:49.881" v="355" actId="2696"/>
        <pc:sldMkLst>
          <pc:docMk/>
          <pc:sldMk cId="1791765532" sldId="360"/>
        </pc:sldMkLst>
      </pc:sldChg>
      <pc:sldChg chg="add ord">
        <pc:chgData name="Young, Russell J" userId="1d17b84c-3777-4fec-9c21-72be4ba2456a" providerId="ADAL" clId="{6DC21C06-C458-4FE4-88BD-364872F44D24}" dt="2021-03-02T19:46:56.091" v="359"/>
        <pc:sldMkLst>
          <pc:docMk/>
          <pc:sldMk cId="1945611139" sldId="360"/>
        </pc:sldMkLst>
      </pc:sldChg>
      <pc:sldChg chg="del">
        <pc:chgData name="Young, Russell J" userId="1d17b84c-3777-4fec-9c21-72be4ba2456a" providerId="ADAL" clId="{6DC21C06-C458-4FE4-88BD-364872F44D24}" dt="2021-03-02T19:46:50.425" v="356" actId="2696"/>
        <pc:sldMkLst>
          <pc:docMk/>
          <pc:sldMk cId="89199077" sldId="361"/>
        </pc:sldMkLst>
      </pc:sldChg>
      <pc:sldChg chg="addSp delSp modSp add ord">
        <pc:chgData name="Young, Russell J" userId="1d17b84c-3777-4fec-9c21-72be4ba2456a" providerId="ADAL" clId="{6DC21C06-C458-4FE4-88BD-364872F44D24}" dt="2021-03-09T02:31:17.123" v="4939"/>
        <pc:sldMkLst>
          <pc:docMk/>
          <pc:sldMk cId="553846882" sldId="361"/>
        </pc:sldMkLst>
        <pc:spChg chg="mod">
          <ac:chgData name="Young, Russell J" userId="1d17b84c-3777-4fec-9c21-72be4ba2456a" providerId="ADAL" clId="{6DC21C06-C458-4FE4-88BD-364872F44D24}" dt="2021-03-02T19:52:05.399" v="386" actId="20577"/>
          <ac:spMkLst>
            <pc:docMk/>
            <pc:sldMk cId="553846882" sldId="361"/>
            <ac:spMk id="2" creationId="{00000000-0000-0000-0000-000000000000}"/>
          </ac:spMkLst>
        </pc:spChg>
        <pc:spChg chg="del mod">
          <ac:chgData name="Young, Russell J" userId="1d17b84c-3777-4fec-9c21-72be4ba2456a" providerId="ADAL" clId="{6DC21C06-C458-4FE4-88BD-364872F44D24}" dt="2021-03-02T19:52:24.956" v="390" actId="478"/>
          <ac:spMkLst>
            <pc:docMk/>
            <pc:sldMk cId="553846882" sldId="361"/>
            <ac:spMk id="6" creationId="{1D6E5700-4D60-43C8-B250-15F85C7E76A4}"/>
          </ac:spMkLst>
        </pc:spChg>
        <pc:picChg chg="add mod ord">
          <ac:chgData name="Young, Russell J" userId="1d17b84c-3777-4fec-9c21-72be4ba2456a" providerId="ADAL" clId="{6DC21C06-C458-4FE4-88BD-364872F44D24}" dt="2021-03-02T19:52:30.383" v="392" actId="167"/>
          <ac:picMkLst>
            <pc:docMk/>
            <pc:sldMk cId="553846882" sldId="361"/>
            <ac:picMk id="3" creationId="{26198FCF-C0C2-45E3-A6E9-E6DB1C5293BF}"/>
          </ac:picMkLst>
        </pc:picChg>
      </pc:sldChg>
      <pc:sldChg chg="addSp delSp modSp add ord">
        <pc:chgData name="Young, Russell J" userId="1d17b84c-3777-4fec-9c21-72be4ba2456a" providerId="ADAL" clId="{6DC21C06-C458-4FE4-88BD-364872F44D24}" dt="2021-03-09T02:30:59.800" v="4937"/>
        <pc:sldMkLst>
          <pc:docMk/>
          <pc:sldMk cId="646577277" sldId="362"/>
        </pc:sldMkLst>
        <pc:spChg chg="add del mod">
          <ac:chgData name="Young, Russell J" userId="1d17b84c-3777-4fec-9c21-72be4ba2456a" providerId="ADAL" clId="{6DC21C06-C458-4FE4-88BD-364872F44D24}" dt="2021-03-02T19:56:11.455" v="706" actId="478"/>
          <ac:spMkLst>
            <pc:docMk/>
            <pc:sldMk cId="646577277" sldId="362"/>
            <ac:spMk id="5" creationId="{B9550219-498D-4097-8571-0F924D8CB277}"/>
          </ac:spMkLst>
        </pc:spChg>
        <pc:spChg chg="add mod">
          <ac:chgData name="Young, Russell J" userId="1d17b84c-3777-4fec-9c21-72be4ba2456a" providerId="ADAL" clId="{6DC21C06-C458-4FE4-88BD-364872F44D24}" dt="2021-03-02T19:56:22.717" v="712" actId="1076"/>
          <ac:spMkLst>
            <pc:docMk/>
            <pc:sldMk cId="646577277" sldId="362"/>
            <ac:spMk id="6" creationId="{A0E0D5EC-544B-494F-ADE8-57C64A4B4849}"/>
          </ac:spMkLst>
        </pc:spChg>
        <pc:spChg chg="add mod">
          <ac:chgData name="Young, Russell J" userId="1d17b84c-3777-4fec-9c21-72be4ba2456a" providerId="ADAL" clId="{6DC21C06-C458-4FE4-88BD-364872F44D24}" dt="2021-03-02T19:56:29.480" v="713" actId="1076"/>
          <ac:spMkLst>
            <pc:docMk/>
            <pc:sldMk cId="646577277" sldId="362"/>
            <ac:spMk id="9" creationId="{5AE8113C-C6A3-45F0-9C27-59BE73025D3C}"/>
          </ac:spMkLst>
        </pc:spChg>
        <pc:picChg chg="del">
          <ac:chgData name="Young, Russell J" userId="1d17b84c-3777-4fec-9c21-72be4ba2456a" providerId="ADAL" clId="{6DC21C06-C458-4FE4-88BD-364872F44D24}" dt="2021-03-02T19:52:55.264" v="394" actId="478"/>
          <ac:picMkLst>
            <pc:docMk/>
            <pc:sldMk cId="646577277" sldId="362"/>
            <ac:picMk id="3" creationId="{26198FCF-C0C2-45E3-A6E9-E6DB1C5293BF}"/>
          </ac:picMkLst>
        </pc:picChg>
        <pc:picChg chg="add mod">
          <ac:chgData name="Young, Russell J" userId="1d17b84c-3777-4fec-9c21-72be4ba2456a" providerId="ADAL" clId="{6DC21C06-C458-4FE4-88BD-364872F44D24}" dt="2021-03-02T19:54:09.084" v="402" actId="1076"/>
          <ac:picMkLst>
            <pc:docMk/>
            <pc:sldMk cId="646577277" sldId="362"/>
            <ac:picMk id="1026" creationId="{5860FBA4-C196-4626-83A6-E2D5137218A2}"/>
          </ac:picMkLst>
        </pc:picChg>
      </pc:sldChg>
      <pc:sldChg chg="del">
        <pc:chgData name="Young, Russell J" userId="1d17b84c-3777-4fec-9c21-72be4ba2456a" providerId="ADAL" clId="{6DC21C06-C458-4FE4-88BD-364872F44D24}" dt="2021-03-02T19:46:49.147" v="354" actId="2696"/>
        <pc:sldMkLst>
          <pc:docMk/>
          <pc:sldMk cId="3039005528" sldId="362"/>
        </pc:sldMkLst>
      </pc:sldChg>
      <pc:sldChg chg="addSp delSp modSp add ord">
        <pc:chgData name="Young, Russell J" userId="1d17b84c-3777-4fec-9c21-72be4ba2456a" providerId="ADAL" clId="{6DC21C06-C458-4FE4-88BD-364872F44D24}" dt="2021-03-09T02:31:45.987" v="4940"/>
        <pc:sldMkLst>
          <pc:docMk/>
          <pc:sldMk cId="1333380829" sldId="363"/>
        </pc:sldMkLst>
        <pc:picChg chg="del">
          <ac:chgData name="Young, Russell J" userId="1d17b84c-3777-4fec-9c21-72be4ba2456a" providerId="ADAL" clId="{6DC21C06-C458-4FE4-88BD-364872F44D24}" dt="2021-03-02T20:06:02.635" v="716" actId="478"/>
          <ac:picMkLst>
            <pc:docMk/>
            <pc:sldMk cId="1333380829" sldId="363"/>
            <ac:picMk id="3" creationId="{26198FCF-C0C2-45E3-A6E9-E6DB1C5293BF}"/>
          </ac:picMkLst>
        </pc:picChg>
        <pc:picChg chg="add del">
          <ac:chgData name="Young, Russell J" userId="1d17b84c-3777-4fec-9c21-72be4ba2456a" providerId="ADAL" clId="{6DC21C06-C458-4FE4-88BD-364872F44D24}" dt="2021-03-02T20:07:07.645" v="722" actId="478"/>
          <ac:picMkLst>
            <pc:docMk/>
            <pc:sldMk cId="1333380829" sldId="363"/>
            <ac:picMk id="2050" creationId="{94EA23C7-DEE1-491C-81AA-1241FBAE28BD}"/>
          </ac:picMkLst>
        </pc:picChg>
        <pc:picChg chg="add mod">
          <ac:chgData name="Young, Russell J" userId="1d17b84c-3777-4fec-9c21-72be4ba2456a" providerId="ADAL" clId="{6DC21C06-C458-4FE4-88BD-364872F44D24}" dt="2021-03-02T20:07:15.417" v="725" actId="1076"/>
          <ac:picMkLst>
            <pc:docMk/>
            <pc:sldMk cId="1333380829" sldId="363"/>
            <ac:picMk id="2052" creationId="{6FDECA2F-DA4B-482B-A2DE-FA3F2146D2D8}"/>
          </ac:picMkLst>
        </pc:picChg>
      </pc:sldChg>
      <pc:sldChg chg="delSp modSp add ord">
        <pc:chgData name="Young, Russell J" userId="1d17b84c-3777-4fec-9c21-72be4ba2456a" providerId="ADAL" clId="{6DC21C06-C458-4FE4-88BD-364872F44D24}" dt="2021-03-09T02:31:49.264" v="4941"/>
        <pc:sldMkLst>
          <pc:docMk/>
          <pc:sldMk cId="2390016607" sldId="364"/>
        </pc:sldMkLst>
        <pc:picChg chg="mod">
          <ac:chgData name="Young, Russell J" userId="1d17b84c-3777-4fec-9c21-72be4ba2456a" providerId="ADAL" clId="{6DC21C06-C458-4FE4-88BD-364872F44D24}" dt="2021-03-02T20:08:00.988" v="728" actId="14100"/>
          <ac:picMkLst>
            <pc:docMk/>
            <pc:sldMk cId="2390016607" sldId="364"/>
            <ac:picMk id="2050" creationId="{94EA23C7-DEE1-491C-81AA-1241FBAE28BD}"/>
          </ac:picMkLst>
        </pc:picChg>
        <pc:picChg chg="del">
          <ac:chgData name="Young, Russell J" userId="1d17b84c-3777-4fec-9c21-72be4ba2456a" providerId="ADAL" clId="{6DC21C06-C458-4FE4-88BD-364872F44D24}" dt="2021-03-02T20:07:03.214" v="720" actId="478"/>
          <ac:picMkLst>
            <pc:docMk/>
            <pc:sldMk cId="2390016607" sldId="364"/>
            <ac:picMk id="2052" creationId="{6FDECA2F-DA4B-482B-A2DE-FA3F2146D2D8}"/>
          </ac:picMkLst>
        </pc:picChg>
      </pc:sldChg>
      <pc:sldChg chg="modSp add">
        <pc:chgData name="Young, Russell J" userId="1d17b84c-3777-4fec-9c21-72be4ba2456a" providerId="ADAL" clId="{6DC21C06-C458-4FE4-88BD-364872F44D24}" dt="2021-03-08T21:46:12.213" v="1899" actId="20577"/>
        <pc:sldMkLst>
          <pc:docMk/>
          <pc:sldMk cId="320078235" sldId="365"/>
        </pc:sldMkLst>
        <pc:spChg chg="mod">
          <ac:chgData name="Young, Russell J" userId="1d17b84c-3777-4fec-9c21-72be4ba2456a" providerId="ADAL" clId="{6DC21C06-C458-4FE4-88BD-364872F44D24}" dt="2021-03-08T21:35:47.815" v="1290" actId="20577"/>
          <ac:spMkLst>
            <pc:docMk/>
            <pc:sldMk cId="320078235" sldId="365"/>
            <ac:spMk id="2" creationId="{00000000-0000-0000-0000-000000000000}"/>
          </ac:spMkLst>
        </pc:spChg>
        <pc:spChg chg="mod">
          <ac:chgData name="Young, Russell J" userId="1d17b84c-3777-4fec-9c21-72be4ba2456a" providerId="ADAL" clId="{6DC21C06-C458-4FE4-88BD-364872F44D24}" dt="2021-03-08T21:46:12.213" v="1899" actId="20577"/>
          <ac:spMkLst>
            <pc:docMk/>
            <pc:sldMk cId="320078235" sldId="365"/>
            <ac:spMk id="6" creationId="{1D6E5700-4D60-43C8-B250-15F85C7E76A4}"/>
          </ac:spMkLst>
        </pc:spChg>
      </pc:sldChg>
      <pc:sldChg chg="addSp delSp modSp add">
        <pc:chgData name="Young, Russell J" userId="1d17b84c-3777-4fec-9c21-72be4ba2456a" providerId="ADAL" clId="{6DC21C06-C458-4FE4-88BD-364872F44D24}" dt="2021-03-09T01:59:02.352" v="3274" actId="20577"/>
        <pc:sldMkLst>
          <pc:docMk/>
          <pc:sldMk cId="642905654" sldId="366"/>
        </pc:sldMkLst>
        <pc:spChg chg="mod">
          <ac:chgData name="Young, Russell J" userId="1d17b84c-3777-4fec-9c21-72be4ba2456a" providerId="ADAL" clId="{6DC21C06-C458-4FE4-88BD-364872F44D24}" dt="2021-03-08T21:38:01.884" v="1585" actId="20577"/>
          <ac:spMkLst>
            <pc:docMk/>
            <pc:sldMk cId="642905654" sldId="366"/>
            <ac:spMk id="2" creationId="{00000000-0000-0000-0000-000000000000}"/>
          </ac:spMkLst>
        </pc:spChg>
        <pc:spChg chg="add del mod">
          <ac:chgData name="Young, Russell J" userId="1d17b84c-3777-4fec-9c21-72be4ba2456a" providerId="ADAL" clId="{6DC21C06-C458-4FE4-88BD-364872F44D24}" dt="2021-03-09T01:59:02.352" v="3274" actId="20577"/>
          <ac:spMkLst>
            <pc:docMk/>
            <pc:sldMk cId="642905654" sldId="366"/>
            <ac:spMk id="5" creationId="{B18D873E-8E82-4387-A373-B78999FC48FC}"/>
          </ac:spMkLst>
        </pc:spChg>
        <pc:spChg chg="del">
          <ac:chgData name="Young, Russell J" userId="1d17b84c-3777-4fec-9c21-72be4ba2456a" providerId="ADAL" clId="{6DC21C06-C458-4FE4-88BD-364872F44D24}" dt="2021-03-09T01:55:57.495" v="2902" actId="478"/>
          <ac:spMkLst>
            <pc:docMk/>
            <pc:sldMk cId="642905654" sldId="366"/>
            <ac:spMk id="6" creationId="{1D6E5700-4D60-43C8-B250-15F85C7E76A4}"/>
          </ac:spMkLst>
        </pc:spChg>
        <pc:picChg chg="add del mod">
          <ac:chgData name="Young, Russell J" userId="1d17b84c-3777-4fec-9c21-72be4ba2456a" providerId="ADAL" clId="{6DC21C06-C458-4FE4-88BD-364872F44D24}" dt="2021-03-09T01:56:17.393" v="2910"/>
          <ac:picMkLst>
            <pc:docMk/>
            <pc:sldMk cId="642905654" sldId="366"/>
            <ac:picMk id="7" creationId="{08C73AE9-A97A-43E4-A406-E8BDE7756005}"/>
          </ac:picMkLst>
        </pc:picChg>
      </pc:sldChg>
      <pc:sldChg chg="modSp add ord">
        <pc:chgData name="Young, Russell J" userId="1d17b84c-3777-4fec-9c21-72be4ba2456a" providerId="ADAL" clId="{6DC21C06-C458-4FE4-88BD-364872F44D24}" dt="2021-03-09T03:11:42.185" v="7583" actId="20577"/>
        <pc:sldMkLst>
          <pc:docMk/>
          <pc:sldMk cId="3611484900" sldId="367"/>
        </pc:sldMkLst>
        <pc:spChg chg="mod">
          <ac:chgData name="Young, Russell J" userId="1d17b84c-3777-4fec-9c21-72be4ba2456a" providerId="ADAL" clId="{6DC21C06-C458-4FE4-88BD-364872F44D24}" dt="2021-03-09T01:44:13.945" v="1922" actId="20577"/>
          <ac:spMkLst>
            <pc:docMk/>
            <pc:sldMk cId="3611484900" sldId="367"/>
            <ac:spMk id="2" creationId="{00000000-0000-0000-0000-000000000000}"/>
          </ac:spMkLst>
        </pc:spChg>
        <pc:spChg chg="mod">
          <ac:chgData name="Young, Russell J" userId="1d17b84c-3777-4fec-9c21-72be4ba2456a" providerId="ADAL" clId="{6DC21C06-C458-4FE4-88BD-364872F44D24}" dt="2021-03-09T03:11:42.185" v="7583" actId="20577"/>
          <ac:spMkLst>
            <pc:docMk/>
            <pc:sldMk cId="3611484900" sldId="367"/>
            <ac:spMk id="6" creationId="{1D6E5700-4D60-43C8-B250-15F85C7E76A4}"/>
          </ac:spMkLst>
        </pc:spChg>
      </pc:sldChg>
      <pc:sldChg chg="add del">
        <pc:chgData name="Young, Russell J" userId="1d17b84c-3777-4fec-9c21-72be4ba2456a" providerId="ADAL" clId="{6DC21C06-C458-4FE4-88BD-364872F44D24}" dt="2021-03-09T22:56:29.196" v="8037" actId="2696"/>
        <pc:sldMkLst>
          <pc:docMk/>
          <pc:sldMk cId="622575730" sldId="368"/>
        </pc:sldMkLst>
      </pc:sldChg>
      <pc:sldChg chg="addSp delSp modSp add">
        <pc:chgData name="Young, Russell J" userId="1d17b84c-3777-4fec-9c21-72be4ba2456a" providerId="ADAL" clId="{6DC21C06-C458-4FE4-88BD-364872F44D24}" dt="2021-03-09T02:57:55.483" v="6953" actId="20577"/>
        <pc:sldMkLst>
          <pc:docMk/>
          <pc:sldMk cId="1211140161" sldId="369"/>
        </pc:sldMkLst>
        <pc:spChg chg="mod">
          <ac:chgData name="Young, Russell J" userId="1d17b84c-3777-4fec-9c21-72be4ba2456a" providerId="ADAL" clId="{6DC21C06-C458-4FE4-88BD-364872F44D24}" dt="2021-03-02T20:17:33.553" v="805" actId="20577"/>
          <ac:spMkLst>
            <pc:docMk/>
            <pc:sldMk cId="1211140161" sldId="369"/>
            <ac:spMk id="2" creationId="{00000000-0000-0000-0000-000000000000}"/>
          </ac:spMkLst>
        </pc:spChg>
        <pc:spChg chg="add mod">
          <ac:chgData name="Young, Russell J" userId="1d17b84c-3777-4fec-9c21-72be4ba2456a" providerId="ADAL" clId="{6DC21C06-C458-4FE4-88BD-364872F44D24}" dt="2021-03-09T02:57:55.483" v="6953" actId="20577"/>
          <ac:spMkLst>
            <pc:docMk/>
            <pc:sldMk cId="1211140161" sldId="369"/>
            <ac:spMk id="5" creationId="{631A9DDF-45CB-4B0E-B2FE-46A48F9B86FA}"/>
          </ac:spMkLst>
        </pc:spChg>
        <pc:spChg chg="del">
          <ac:chgData name="Young, Russell J" userId="1d17b84c-3777-4fec-9c21-72be4ba2456a" providerId="ADAL" clId="{6DC21C06-C458-4FE4-88BD-364872F44D24}" dt="2021-03-02T20:17:36.144" v="806" actId="478"/>
          <ac:spMkLst>
            <pc:docMk/>
            <pc:sldMk cId="1211140161" sldId="369"/>
            <ac:spMk id="6" creationId="{1D6E5700-4D60-43C8-B250-15F85C7E76A4}"/>
          </ac:spMkLst>
        </pc:spChg>
        <pc:picChg chg="add mod">
          <ac:chgData name="Young, Russell J" userId="1d17b84c-3777-4fec-9c21-72be4ba2456a" providerId="ADAL" clId="{6DC21C06-C458-4FE4-88BD-364872F44D24}" dt="2021-03-02T20:17:41.834" v="809" actId="1076"/>
          <ac:picMkLst>
            <pc:docMk/>
            <pc:sldMk cId="1211140161" sldId="369"/>
            <ac:picMk id="5122" creationId="{FEFDF25C-CC1F-4314-9966-0B6A33070CE7}"/>
          </ac:picMkLst>
        </pc:picChg>
      </pc:sldChg>
      <pc:sldChg chg="addSp delSp modSp add ord">
        <pc:chgData name="Young, Russell J" userId="1d17b84c-3777-4fec-9c21-72be4ba2456a" providerId="ADAL" clId="{6DC21C06-C458-4FE4-88BD-364872F44D24}" dt="2021-03-09T02:28:47.402" v="4828" actId="113"/>
        <pc:sldMkLst>
          <pc:docMk/>
          <pc:sldMk cId="2330297829" sldId="370"/>
        </pc:sldMkLst>
        <pc:spChg chg="del">
          <ac:chgData name="Young, Russell J" userId="1d17b84c-3777-4fec-9c21-72be4ba2456a" providerId="ADAL" clId="{6DC21C06-C458-4FE4-88BD-364872F44D24}" dt="2021-03-02T20:14:55.211" v="748" actId="478"/>
          <ac:spMkLst>
            <pc:docMk/>
            <pc:sldMk cId="2330297829" sldId="370"/>
            <ac:spMk id="2" creationId="{00000000-0000-0000-0000-000000000000}"/>
          </ac:spMkLst>
        </pc:spChg>
        <pc:spChg chg="del">
          <ac:chgData name="Young, Russell J" userId="1d17b84c-3777-4fec-9c21-72be4ba2456a" providerId="ADAL" clId="{6DC21C06-C458-4FE4-88BD-364872F44D24}" dt="2021-03-02T20:14:33.162" v="741" actId="478"/>
          <ac:spMkLst>
            <pc:docMk/>
            <pc:sldMk cId="2330297829" sldId="370"/>
            <ac:spMk id="6" creationId="{1D6E5700-4D60-43C8-B250-15F85C7E76A4}"/>
          </ac:spMkLst>
        </pc:spChg>
        <pc:spChg chg="add del mod">
          <ac:chgData name="Young, Russell J" userId="1d17b84c-3777-4fec-9c21-72be4ba2456a" providerId="ADAL" clId="{6DC21C06-C458-4FE4-88BD-364872F44D24}" dt="2021-03-02T20:14:35.200" v="742" actId="478"/>
          <ac:spMkLst>
            <pc:docMk/>
            <pc:sldMk cId="2330297829" sldId="370"/>
            <ac:spMk id="9" creationId="{10D20710-312D-4EAB-AAED-BD3F9C279BD6}"/>
          </ac:spMkLst>
        </pc:spChg>
        <pc:spChg chg="add mod">
          <ac:chgData name="Young, Russell J" userId="1d17b84c-3777-4fec-9c21-72be4ba2456a" providerId="ADAL" clId="{6DC21C06-C458-4FE4-88BD-364872F44D24}" dt="2021-03-09T02:15:48.436" v="4231" actId="1076"/>
          <ac:spMkLst>
            <pc:docMk/>
            <pc:sldMk cId="2330297829" sldId="370"/>
            <ac:spMk id="11" creationId="{81F34242-85FD-4417-8579-D08AAA48B3F3}"/>
          </ac:spMkLst>
        </pc:spChg>
        <pc:graphicFrameChg chg="add del">
          <ac:chgData name="Young, Russell J" userId="1d17b84c-3777-4fec-9c21-72be4ba2456a" providerId="ADAL" clId="{6DC21C06-C458-4FE4-88BD-364872F44D24}" dt="2021-03-02T20:14:28.512" v="739"/>
          <ac:graphicFrameMkLst>
            <pc:docMk/>
            <pc:sldMk cId="2330297829" sldId="370"/>
            <ac:graphicFrameMk id="3" creationId="{7167E000-8448-4B01-91D2-F12D7CE17BCB}"/>
          </ac:graphicFrameMkLst>
        </pc:graphicFrameChg>
        <pc:graphicFrameChg chg="add mod modGraphic">
          <ac:chgData name="Young, Russell J" userId="1d17b84c-3777-4fec-9c21-72be4ba2456a" providerId="ADAL" clId="{6DC21C06-C458-4FE4-88BD-364872F44D24}" dt="2021-03-09T02:28:47.402" v="4828" actId="113"/>
          <ac:graphicFrameMkLst>
            <pc:docMk/>
            <pc:sldMk cId="2330297829" sldId="370"/>
            <ac:graphicFrameMk id="5" creationId="{19237805-63FA-48B9-A7A6-32BDF9D4C24D}"/>
          </ac:graphicFrameMkLst>
        </pc:graphicFrameChg>
        <pc:graphicFrameChg chg="add del">
          <ac:chgData name="Young, Russell J" userId="1d17b84c-3777-4fec-9c21-72be4ba2456a" providerId="ADAL" clId="{6DC21C06-C458-4FE4-88BD-364872F44D24}" dt="2021-03-02T20:15:55.447" v="789"/>
          <ac:graphicFrameMkLst>
            <pc:docMk/>
            <pc:sldMk cId="2330297829" sldId="370"/>
            <ac:graphicFrameMk id="12" creationId="{FBBBEAC3-42A6-437C-AD90-376E927F8511}"/>
          </ac:graphicFrameMkLst>
        </pc:graphicFrameChg>
      </pc:sldChg>
      <pc:sldChg chg="modSp add del ord">
        <pc:chgData name="Young, Russell J" userId="1d17b84c-3777-4fec-9c21-72be4ba2456a" providerId="ADAL" clId="{6DC21C06-C458-4FE4-88BD-364872F44D24}" dt="2021-03-09T02:43:43.265" v="6337" actId="2696"/>
        <pc:sldMkLst>
          <pc:docMk/>
          <pc:sldMk cId="611269967" sldId="371"/>
        </pc:sldMkLst>
        <pc:graphicFrameChg chg="modGraphic">
          <ac:chgData name="Young, Russell J" userId="1d17b84c-3777-4fec-9c21-72be4ba2456a" providerId="ADAL" clId="{6DC21C06-C458-4FE4-88BD-364872F44D24}" dt="2021-03-02T20:16:38.031" v="796" actId="13926"/>
          <ac:graphicFrameMkLst>
            <pc:docMk/>
            <pc:sldMk cId="611269967" sldId="371"/>
            <ac:graphicFrameMk id="5" creationId="{19237805-63FA-48B9-A7A6-32BDF9D4C24D}"/>
          </ac:graphicFrameMkLst>
        </pc:graphicFrameChg>
      </pc:sldChg>
      <pc:sldChg chg="modSp add del">
        <pc:chgData name="Young, Russell J" userId="1d17b84c-3777-4fec-9c21-72be4ba2456a" providerId="ADAL" clId="{6DC21C06-C458-4FE4-88BD-364872F44D24}" dt="2021-03-09T03:02:41.218" v="7470" actId="2696"/>
        <pc:sldMkLst>
          <pc:docMk/>
          <pc:sldMk cId="3339418045" sldId="372"/>
        </pc:sldMkLst>
        <pc:graphicFrameChg chg="modGraphic">
          <ac:chgData name="Young, Russell J" userId="1d17b84c-3777-4fec-9c21-72be4ba2456a" providerId="ADAL" clId="{6DC21C06-C458-4FE4-88BD-364872F44D24}" dt="2021-03-02T20:16:55.568" v="799" actId="13926"/>
          <ac:graphicFrameMkLst>
            <pc:docMk/>
            <pc:sldMk cId="3339418045" sldId="372"/>
            <ac:graphicFrameMk id="5" creationId="{19237805-63FA-48B9-A7A6-32BDF9D4C24D}"/>
          </ac:graphicFrameMkLst>
        </pc:graphicFrameChg>
      </pc:sldChg>
      <pc:sldChg chg="delSp modSp add setBg delDesignElem">
        <pc:chgData name="Young, Russell J" userId="1d17b84c-3777-4fec-9c21-72be4ba2456a" providerId="ADAL" clId="{6DC21C06-C458-4FE4-88BD-364872F44D24}" dt="2021-03-08T20:19:05.310" v="812" actId="1076"/>
        <pc:sldMkLst>
          <pc:docMk/>
          <pc:sldMk cId="2055255824" sldId="373"/>
        </pc:sldMkLst>
        <pc:spChg chg="del">
          <ac:chgData name="Young, Russell J" userId="1d17b84c-3777-4fec-9c21-72be4ba2456a" providerId="ADAL" clId="{6DC21C06-C458-4FE4-88BD-364872F44D24}" dt="2021-03-08T20:11:44.102" v="811"/>
          <ac:spMkLst>
            <pc:docMk/>
            <pc:sldMk cId="2055255824" sldId="373"/>
            <ac:spMk id="6" creationId="{D153EDB2-4AAD-43F4-AE78-4D326C813369}"/>
          </ac:spMkLst>
        </pc:spChg>
        <pc:grpChg chg="del">
          <ac:chgData name="Young, Russell J" userId="1d17b84c-3777-4fec-9c21-72be4ba2456a" providerId="ADAL" clId="{6DC21C06-C458-4FE4-88BD-364872F44D24}" dt="2021-03-08T20:11:44.102" v="811"/>
          <ac:grpSpMkLst>
            <pc:docMk/>
            <pc:sldMk cId="2055255824" sldId="373"/>
            <ac:grpSpMk id="7" creationId="{A3CB7779-72E2-4E92-AE18-6BBC335DD881}"/>
          </ac:grpSpMkLst>
        </pc:grpChg>
        <pc:picChg chg="mod">
          <ac:chgData name="Young, Russell J" userId="1d17b84c-3777-4fec-9c21-72be4ba2456a" providerId="ADAL" clId="{6DC21C06-C458-4FE4-88BD-364872F44D24}" dt="2021-03-08T20:19:05.310" v="812" actId="1076"/>
          <ac:picMkLst>
            <pc:docMk/>
            <pc:sldMk cId="2055255824" sldId="373"/>
            <ac:picMk id="3" creationId="{AF274792-06BD-480A-BD63-5DC16AFAAADA}"/>
          </ac:picMkLst>
        </pc:picChg>
      </pc:sldChg>
      <pc:sldChg chg="modSp add">
        <pc:chgData name="Young, Russell J" userId="1d17b84c-3777-4fec-9c21-72be4ba2456a" providerId="ADAL" clId="{6DC21C06-C458-4FE4-88BD-364872F44D24}" dt="2021-03-08T21:34:42.408" v="1237" actId="20577"/>
        <pc:sldMkLst>
          <pc:docMk/>
          <pc:sldMk cId="3147760" sldId="374"/>
        </pc:sldMkLst>
        <pc:spChg chg="mod">
          <ac:chgData name="Young, Russell J" userId="1d17b84c-3777-4fec-9c21-72be4ba2456a" providerId="ADAL" clId="{6DC21C06-C458-4FE4-88BD-364872F44D24}" dt="2021-03-08T21:31:58.590" v="873" actId="20577"/>
          <ac:spMkLst>
            <pc:docMk/>
            <pc:sldMk cId="3147760" sldId="374"/>
            <ac:spMk id="2" creationId="{00000000-0000-0000-0000-000000000000}"/>
          </ac:spMkLst>
        </pc:spChg>
        <pc:spChg chg="mod">
          <ac:chgData name="Young, Russell J" userId="1d17b84c-3777-4fec-9c21-72be4ba2456a" providerId="ADAL" clId="{6DC21C06-C458-4FE4-88BD-364872F44D24}" dt="2021-03-08T21:34:42.408" v="1237" actId="20577"/>
          <ac:spMkLst>
            <pc:docMk/>
            <pc:sldMk cId="3147760" sldId="374"/>
            <ac:spMk id="6" creationId="{1D6E5700-4D60-43C8-B250-15F85C7E76A4}"/>
          </ac:spMkLst>
        </pc:spChg>
      </pc:sldChg>
      <pc:sldChg chg="add del">
        <pc:chgData name="Young, Russell J" userId="1d17b84c-3777-4fec-9c21-72be4ba2456a" providerId="ADAL" clId="{6DC21C06-C458-4FE4-88BD-364872F44D24}" dt="2021-03-09T01:50:33.397" v="2657" actId="2696"/>
        <pc:sldMkLst>
          <pc:docMk/>
          <pc:sldMk cId="2189204656" sldId="375"/>
        </pc:sldMkLst>
      </pc:sldChg>
      <pc:sldChg chg="addSp modSp add">
        <pc:chgData name="Young, Russell J" userId="1d17b84c-3777-4fec-9c21-72be4ba2456a" providerId="ADAL" clId="{6DC21C06-C458-4FE4-88BD-364872F44D24}" dt="2021-03-09T02:00:04.111" v="3279" actId="166"/>
        <pc:sldMkLst>
          <pc:docMk/>
          <pc:sldMk cId="2280218188" sldId="375"/>
        </pc:sldMkLst>
        <pc:picChg chg="add mod">
          <ac:chgData name="Young, Russell J" userId="1d17b84c-3777-4fec-9c21-72be4ba2456a" providerId="ADAL" clId="{6DC21C06-C458-4FE4-88BD-364872F44D24}" dt="2021-03-09T01:59:58.951" v="3278" actId="1076"/>
          <ac:picMkLst>
            <pc:docMk/>
            <pc:sldMk cId="2280218188" sldId="375"/>
            <ac:picMk id="3" creationId="{BD3F1021-37BB-4657-902B-5905CE1DB77E}"/>
          </ac:picMkLst>
        </pc:picChg>
        <pc:picChg chg="ord">
          <ac:chgData name="Young, Russell J" userId="1d17b84c-3777-4fec-9c21-72be4ba2456a" providerId="ADAL" clId="{6DC21C06-C458-4FE4-88BD-364872F44D24}" dt="2021-03-09T02:00:04.111" v="3279" actId="166"/>
          <ac:picMkLst>
            <pc:docMk/>
            <pc:sldMk cId="2280218188" sldId="375"/>
            <ac:picMk id="8" creationId="{69463D4D-0045-4102-ACD4-6EE7AE104234}"/>
          </ac:picMkLst>
        </pc:picChg>
      </pc:sldChg>
      <pc:sldChg chg="addSp delSp modSp add">
        <pc:chgData name="Young, Russell J" userId="1d17b84c-3777-4fec-9c21-72be4ba2456a" providerId="ADAL" clId="{6DC21C06-C458-4FE4-88BD-364872F44D24}" dt="2021-03-09T02:01:34.993" v="3289" actId="166"/>
        <pc:sldMkLst>
          <pc:docMk/>
          <pc:sldMk cId="3201837589" sldId="376"/>
        </pc:sldMkLst>
        <pc:picChg chg="del">
          <ac:chgData name="Young, Russell J" userId="1d17b84c-3777-4fec-9c21-72be4ba2456a" providerId="ADAL" clId="{6DC21C06-C458-4FE4-88BD-364872F44D24}" dt="2021-03-09T02:01:24.884" v="3283" actId="478"/>
          <ac:picMkLst>
            <pc:docMk/>
            <pc:sldMk cId="3201837589" sldId="376"/>
            <ac:picMk id="3" creationId="{BD3F1021-37BB-4657-902B-5905CE1DB77E}"/>
          </ac:picMkLst>
        </pc:picChg>
        <pc:picChg chg="add mod">
          <ac:chgData name="Young, Russell J" userId="1d17b84c-3777-4fec-9c21-72be4ba2456a" providerId="ADAL" clId="{6DC21C06-C458-4FE4-88BD-364872F44D24}" dt="2021-03-09T02:01:32.482" v="3288" actId="1076"/>
          <ac:picMkLst>
            <pc:docMk/>
            <pc:sldMk cId="3201837589" sldId="376"/>
            <ac:picMk id="6" creationId="{F683DDDC-FB72-4367-AF65-B996879B0719}"/>
          </ac:picMkLst>
        </pc:picChg>
        <pc:picChg chg="ord">
          <ac:chgData name="Young, Russell J" userId="1d17b84c-3777-4fec-9c21-72be4ba2456a" providerId="ADAL" clId="{6DC21C06-C458-4FE4-88BD-364872F44D24}" dt="2021-03-09T02:01:34.993" v="3289" actId="166"/>
          <ac:picMkLst>
            <pc:docMk/>
            <pc:sldMk cId="3201837589" sldId="376"/>
            <ac:picMk id="8" creationId="{69463D4D-0045-4102-ACD4-6EE7AE104234}"/>
          </ac:picMkLst>
        </pc:picChg>
      </pc:sldChg>
      <pc:sldChg chg="modSp add ord">
        <pc:chgData name="Young, Russell J" userId="1d17b84c-3777-4fec-9c21-72be4ba2456a" providerId="ADAL" clId="{6DC21C06-C458-4FE4-88BD-364872F44D24}" dt="2021-03-09T02:09:36.597" v="4209" actId="20577"/>
        <pc:sldMkLst>
          <pc:docMk/>
          <pc:sldMk cId="406571796" sldId="377"/>
        </pc:sldMkLst>
        <pc:spChg chg="mod">
          <ac:chgData name="Young, Russell J" userId="1d17b84c-3777-4fec-9c21-72be4ba2456a" providerId="ADAL" clId="{6DC21C06-C458-4FE4-88BD-364872F44D24}" dt="2021-03-09T02:09:36.597" v="4209" actId="20577"/>
          <ac:spMkLst>
            <pc:docMk/>
            <pc:sldMk cId="406571796" sldId="377"/>
            <ac:spMk id="5" creationId="{B18D873E-8E82-4387-A373-B78999FC48FC}"/>
          </ac:spMkLst>
        </pc:spChg>
      </pc:sldChg>
      <pc:sldChg chg="addSp delSp modSp add ord">
        <pc:chgData name="Young, Russell J" userId="1d17b84c-3777-4fec-9c21-72be4ba2456a" providerId="ADAL" clId="{6DC21C06-C458-4FE4-88BD-364872F44D24}" dt="2021-03-09T02:07:24.034" v="3687"/>
        <pc:sldMkLst>
          <pc:docMk/>
          <pc:sldMk cId="154322297" sldId="378"/>
        </pc:sldMkLst>
        <pc:spChg chg="mod">
          <ac:chgData name="Young, Russell J" userId="1d17b84c-3777-4fec-9c21-72be4ba2456a" providerId="ADAL" clId="{6DC21C06-C458-4FE4-88BD-364872F44D24}" dt="2021-03-09T02:06:43.090" v="3646" actId="1076"/>
          <ac:spMkLst>
            <pc:docMk/>
            <pc:sldMk cId="154322297" sldId="378"/>
            <ac:spMk id="5" creationId="{B18D873E-8E82-4387-A373-B78999FC48FC}"/>
          </ac:spMkLst>
        </pc:spChg>
        <pc:picChg chg="add del">
          <ac:chgData name="Young, Russell J" userId="1d17b84c-3777-4fec-9c21-72be4ba2456a" providerId="ADAL" clId="{6DC21C06-C458-4FE4-88BD-364872F44D24}" dt="2021-03-09T02:06:24.809" v="3644" actId="478"/>
          <ac:picMkLst>
            <pc:docMk/>
            <pc:sldMk cId="154322297" sldId="378"/>
            <ac:picMk id="6" creationId="{F683DDDC-FB72-4367-AF65-B996879B0719}"/>
          </ac:picMkLst>
        </pc:picChg>
        <pc:picChg chg="del mod">
          <ac:chgData name="Young, Russell J" userId="1d17b84c-3777-4fec-9c21-72be4ba2456a" providerId="ADAL" clId="{6DC21C06-C458-4FE4-88BD-364872F44D24}" dt="2021-03-09T02:06:48.124" v="3648" actId="478"/>
          <ac:picMkLst>
            <pc:docMk/>
            <pc:sldMk cId="154322297" sldId="378"/>
            <ac:picMk id="8" creationId="{69463D4D-0045-4102-ACD4-6EE7AE104234}"/>
          </ac:picMkLst>
        </pc:picChg>
        <pc:picChg chg="add mod">
          <ac:chgData name="Young, Russell J" userId="1d17b84c-3777-4fec-9c21-72be4ba2456a" providerId="ADAL" clId="{6DC21C06-C458-4FE4-88BD-364872F44D24}" dt="2021-03-09T02:06:43.090" v="3646" actId="1076"/>
          <ac:picMkLst>
            <pc:docMk/>
            <pc:sldMk cId="154322297" sldId="378"/>
            <ac:picMk id="8194" creationId="{8FD1E6F3-AFB4-4D88-A469-7599D32319BC}"/>
          </ac:picMkLst>
        </pc:picChg>
      </pc:sldChg>
      <pc:sldChg chg="modSp add">
        <pc:chgData name="Young, Russell J" userId="1d17b84c-3777-4fec-9c21-72be4ba2456a" providerId="ADAL" clId="{6DC21C06-C458-4FE4-88BD-364872F44D24}" dt="2021-03-09T02:28:54.329" v="4829" actId="113"/>
        <pc:sldMkLst>
          <pc:docMk/>
          <pc:sldMk cId="2249036495" sldId="379"/>
        </pc:sldMkLst>
        <pc:graphicFrameChg chg="modGraphic">
          <ac:chgData name="Young, Russell J" userId="1d17b84c-3777-4fec-9c21-72be4ba2456a" providerId="ADAL" clId="{6DC21C06-C458-4FE4-88BD-364872F44D24}" dt="2021-03-09T02:28:54.329" v="4829" actId="113"/>
          <ac:graphicFrameMkLst>
            <pc:docMk/>
            <pc:sldMk cId="2249036495" sldId="379"/>
            <ac:graphicFrameMk id="5" creationId="{19237805-63FA-48B9-A7A6-32BDF9D4C24D}"/>
          </ac:graphicFrameMkLst>
        </pc:graphicFrameChg>
      </pc:sldChg>
      <pc:sldChg chg="addSp delSp modSp add">
        <pc:chgData name="Young, Russell J" userId="1d17b84c-3777-4fec-9c21-72be4ba2456a" providerId="ADAL" clId="{6DC21C06-C458-4FE4-88BD-364872F44D24}" dt="2021-03-09T02:28:21.257" v="4827" actId="20577"/>
        <pc:sldMkLst>
          <pc:docMk/>
          <pc:sldMk cId="4201184521" sldId="380"/>
        </pc:sldMkLst>
        <pc:spChg chg="mod">
          <ac:chgData name="Young, Russell J" userId="1d17b84c-3777-4fec-9c21-72be4ba2456a" providerId="ADAL" clId="{6DC21C06-C458-4FE4-88BD-364872F44D24}" dt="2021-03-09T02:22:03.229" v="4348" actId="20577"/>
          <ac:spMkLst>
            <pc:docMk/>
            <pc:sldMk cId="4201184521" sldId="380"/>
            <ac:spMk id="2" creationId="{00000000-0000-0000-0000-000000000000}"/>
          </ac:spMkLst>
        </pc:spChg>
        <pc:spChg chg="mod">
          <ac:chgData name="Young, Russell J" userId="1d17b84c-3777-4fec-9c21-72be4ba2456a" providerId="ADAL" clId="{6DC21C06-C458-4FE4-88BD-364872F44D24}" dt="2021-03-09T02:28:21.257" v="4827" actId="20577"/>
          <ac:spMkLst>
            <pc:docMk/>
            <pc:sldMk cId="4201184521" sldId="380"/>
            <ac:spMk id="5" creationId="{B18D873E-8E82-4387-A373-B78999FC48FC}"/>
          </ac:spMkLst>
        </pc:spChg>
        <pc:picChg chg="add del mod">
          <ac:chgData name="Young, Russell J" userId="1d17b84c-3777-4fec-9c21-72be4ba2456a" providerId="ADAL" clId="{6DC21C06-C458-4FE4-88BD-364872F44D24}" dt="2021-03-09T02:26:50.945" v="4631" actId="478"/>
          <ac:picMkLst>
            <pc:docMk/>
            <pc:sldMk cId="4201184521" sldId="380"/>
            <ac:picMk id="10242" creationId="{50DFAC87-F05C-4370-806E-DA74BEA928E6}"/>
          </ac:picMkLst>
        </pc:picChg>
      </pc:sldChg>
      <pc:sldChg chg="modSp add">
        <pc:chgData name="Young, Russell J" userId="1d17b84c-3777-4fec-9c21-72be4ba2456a" providerId="ADAL" clId="{6DC21C06-C458-4FE4-88BD-364872F44D24}" dt="2021-03-09T02:40:05.118" v="5510" actId="1076"/>
        <pc:sldMkLst>
          <pc:docMk/>
          <pc:sldMk cId="1513045234" sldId="381"/>
        </pc:sldMkLst>
        <pc:spChg chg="mod">
          <ac:chgData name="Young, Russell J" userId="1d17b84c-3777-4fec-9c21-72be4ba2456a" providerId="ADAL" clId="{6DC21C06-C458-4FE4-88BD-364872F44D24}" dt="2021-03-09T02:40:05.118" v="5510" actId="1076"/>
          <ac:spMkLst>
            <pc:docMk/>
            <pc:sldMk cId="1513045234" sldId="381"/>
            <ac:spMk id="9" creationId="{5AE8113C-C6A3-45F0-9C27-59BE73025D3C}"/>
          </ac:spMkLst>
        </pc:spChg>
        <pc:picChg chg="mod">
          <ac:chgData name="Young, Russell J" userId="1d17b84c-3777-4fec-9c21-72be4ba2456a" providerId="ADAL" clId="{6DC21C06-C458-4FE4-88BD-364872F44D24}" dt="2021-03-09T02:40:00.334" v="5509" actId="1076"/>
          <ac:picMkLst>
            <pc:docMk/>
            <pc:sldMk cId="1513045234" sldId="381"/>
            <ac:picMk id="1026" creationId="{5860FBA4-C196-4626-83A6-E2D5137218A2}"/>
          </ac:picMkLst>
        </pc:picChg>
      </pc:sldChg>
      <pc:sldChg chg="delSp modSp add del">
        <pc:chgData name="Young, Russell J" userId="1d17b84c-3777-4fec-9c21-72be4ba2456a" providerId="ADAL" clId="{6DC21C06-C458-4FE4-88BD-364872F44D24}" dt="2021-03-09T02:26:48.646" v="4630" actId="2696"/>
        <pc:sldMkLst>
          <pc:docMk/>
          <pc:sldMk cId="3953536173" sldId="381"/>
        </pc:sldMkLst>
        <pc:spChg chg="mod">
          <ac:chgData name="Young, Russell J" userId="1d17b84c-3777-4fec-9c21-72be4ba2456a" providerId="ADAL" clId="{6DC21C06-C458-4FE4-88BD-364872F44D24}" dt="2021-03-09T02:26:19.789" v="4623" actId="20577"/>
          <ac:spMkLst>
            <pc:docMk/>
            <pc:sldMk cId="3953536173" sldId="381"/>
            <ac:spMk id="5" creationId="{B18D873E-8E82-4387-A373-B78999FC48FC}"/>
          </ac:spMkLst>
        </pc:spChg>
        <pc:picChg chg="del mod">
          <ac:chgData name="Young, Russell J" userId="1d17b84c-3777-4fec-9c21-72be4ba2456a" providerId="ADAL" clId="{6DC21C06-C458-4FE4-88BD-364872F44D24}" dt="2021-03-09T02:26:44.048" v="4629" actId="478"/>
          <ac:picMkLst>
            <pc:docMk/>
            <pc:sldMk cId="3953536173" sldId="381"/>
            <ac:picMk id="10242" creationId="{50DFAC87-F05C-4370-806E-DA74BEA928E6}"/>
          </ac:picMkLst>
        </pc:picChg>
      </pc:sldChg>
      <pc:sldChg chg="addSp modSp add ord">
        <pc:chgData name="Young, Russell J" userId="1d17b84c-3777-4fec-9c21-72be4ba2456a" providerId="ADAL" clId="{6DC21C06-C458-4FE4-88BD-364872F44D24}" dt="2021-03-09T03:25:54.762" v="7932" actId="12385"/>
        <pc:sldMkLst>
          <pc:docMk/>
          <pc:sldMk cId="4158986516" sldId="382"/>
        </pc:sldMkLst>
        <pc:spChg chg="mod">
          <ac:chgData name="Young, Russell J" userId="1d17b84c-3777-4fec-9c21-72be4ba2456a" providerId="ADAL" clId="{6DC21C06-C458-4FE4-88BD-364872F44D24}" dt="2021-03-09T03:25:31.094" v="7931" actId="1076"/>
          <ac:spMkLst>
            <pc:docMk/>
            <pc:sldMk cId="4158986516" sldId="382"/>
            <ac:spMk id="2" creationId="{00000000-0000-0000-0000-000000000000}"/>
          </ac:spMkLst>
        </pc:spChg>
        <pc:spChg chg="mod">
          <ac:chgData name="Young, Russell J" userId="1d17b84c-3777-4fec-9c21-72be4ba2456a" providerId="ADAL" clId="{6DC21C06-C458-4FE4-88BD-364872F44D24}" dt="2021-03-09T02:49:53.340" v="6690" actId="1076"/>
          <ac:spMkLst>
            <pc:docMk/>
            <pc:sldMk cId="4158986516" sldId="382"/>
            <ac:spMk id="4" creationId="{00000000-0000-0000-0000-000000000000}"/>
          </ac:spMkLst>
        </pc:spChg>
        <pc:spChg chg="mod">
          <ac:chgData name="Young, Russell J" userId="1d17b84c-3777-4fec-9c21-72be4ba2456a" providerId="ADAL" clId="{6DC21C06-C458-4FE4-88BD-364872F44D24}" dt="2021-03-09T03:23:34.801" v="7811" actId="27636"/>
          <ac:spMkLst>
            <pc:docMk/>
            <pc:sldMk cId="4158986516" sldId="382"/>
            <ac:spMk id="9" creationId="{5AE8113C-C6A3-45F0-9C27-59BE73025D3C}"/>
          </ac:spMkLst>
        </pc:spChg>
        <pc:graphicFrameChg chg="add mod modGraphic">
          <ac:chgData name="Young, Russell J" userId="1d17b84c-3777-4fec-9c21-72be4ba2456a" providerId="ADAL" clId="{6DC21C06-C458-4FE4-88BD-364872F44D24}" dt="2021-03-09T03:25:54.762" v="7932" actId="12385"/>
          <ac:graphicFrameMkLst>
            <pc:docMk/>
            <pc:sldMk cId="4158986516" sldId="382"/>
            <ac:graphicFrameMk id="3" creationId="{0CF90977-6267-481C-AE8A-B4B6E9352EB5}"/>
          </ac:graphicFrameMkLst>
        </pc:graphicFrameChg>
        <pc:picChg chg="mod">
          <ac:chgData name="Young, Russell J" userId="1d17b84c-3777-4fec-9c21-72be4ba2456a" providerId="ADAL" clId="{6DC21C06-C458-4FE4-88BD-364872F44D24}" dt="2021-03-09T02:50:04.761" v="6692" actId="167"/>
          <ac:picMkLst>
            <pc:docMk/>
            <pc:sldMk cId="4158986516" sldId="382"/>
            <ac:picMk id="1026" creationId="{5860FBA4-C196-4626-83A6-E2D5137218A2}"/>
          </ac:picMkLst>
        </pc:picChg>
      </pc:sldChg>
      <pc:sldChg chg="modSp add ord">
        <pc:chgData name="Young, Russell J" userId="1d17b84c-3777-4fec-9c21-72be4ba2456a" providerId="ADAL" clId="{6DC21C06-C458-4FE4-88BD-364872F44D24}" dt="2021-03-09T02:45:45.540" v="6406" actId="113"/>
        <pc:sldMkLst>
          <pc:docMk/>
          <pc:sldMk cId="4102157895" sldId="383"/>
        </pc:sldMkLst>
        <pc:graphicFrameChg chg="modGraphic">
          <ac:chgData name="Young, Russell J" userId="1d17b84c-3777-4fec-9c21-72be4ba2456a" providerId="ADAL" clId="{6DC21C06-C458-4FE4-88BD-364872F44D24}" dt="2021-03-09T02:45:45.540" v="6406" actId="113"/>
          <ac:graphicFrameMkLst>
            <pc:docMk/>
            <pc:sldMk cId="4102157895" sldId="383"/>
            <ac:graphicFrameMk id="5" creationId="{19237805-63FA-48B9-A7A6-32BDF9D4C24D}"/>
          </ac:graphicFrameMkLst>
        </pc:graphicFrameChg>
      </pc:sldChg>
      <pc:sldChg chg="modSp add">
        <pc:chgData name="Young, Russell J" userId="1d17b84c-3777-4fec-9c21-72be4ba2456a" providerId="ADAL" clId="{6DC21C06-C458-4FE4-88BD-364872F44D24}" dt="2021-03-09T02:47:53.509" v="6459" actId="404"/>
        <pc:sldMkLst>
          <pc:docMk/>
          <pc:sldMk cId="1682662853" sldId="384"/>
        </pc:sldMkLst>
        <pc:graphicFrameChg chg="modGraphic">
          <ac:chgData name="Young, Russell J" userId="1d17b84c-3777-4fec-9c21-72be4ba2456a" providerId="ADAL" clId="{6DC21C06-C458-4FE4-88BD-364872F44D24}" dt="2021-03-09T02:47:53.509" v="6459" actId="404"/>
          <ac:graphicFrameMkLst>
            <pc:docMk/>
            <pc:sldMk cId="1682662853" sldId="384"/>
            <ac:graphicFrameMk id="5" creationId="{19237805-63FA-48B9-A7A6-32BDF9D4C24D}"/>
          </ac:graphicFrameMkLst>
        </pc:graphicFrameChg>
      </pc:sldChg>
      <pc:sldChg chg="modSp add">
        <pc:chgData name="Young, Russell J" userId="1d17b84c-3777-4fec-9c21-72be4ba2456a" providerId="ADAL" clId="{6DC21C06-C458-4FE4-88BD-364872F44D24}" dt="2021-03-09T02:48:52.055" v="6482" actId="20577"/>
        <pc:sldMkLst>
          <pc:docMk/>
          <pc:sldMk cId="3734696018" sldId="385"/>
        </pc:sldMkLst>
        <pc:graphicFrameChg chg="modGraphic">
          <ac:chgData name="Young, Russell J" userId="1d17b84c-3777-4fec-9c21-72be4ba2456a" providerId="ADAL" clId="{6DC21C06-C458-4FE4-88BD-364872F44D24}" dt="2021-03-09T02:48:52.055" v="6482" actId="20577"/>
          <ac:graphicFrameMkLst>
            <pc:docMk/>
            <pc:sldMk cId="3734696018" sldId="385"/>
            <ac:graphicFrameMk id="5" creationId="{19237805-63FA-48B9-A7A6-32BDF9D4C24D}"/>
          </ac:graphicFrameMkLst>
        </pc:graphicFrameChg>
      </pc:sldChg>
      <pc:sldChg chg="addSp delSp modSp add">
        <pc:chgData name="Young, Russell J" userId="1d17b84c-3777-4fec-9c21-72be4ba2456a" providerId="ADAL" clId="{6DC21C06-C458-4FE4-88BD-364872F44D24}" dt="2021-03-09T02:55:57.791" v="6937" actId="166"/>
        <pc:sldMkLst>
          <pc:docMk/>
          <pc:sldMk cId="3031570193" sldId="386"/>
        </pc:sldMkLst>
        <pc:spChg chg="del mod">
          <ac:chgData name="Young, Russell J" userId="1d17b84c-3777-4fec-9c21-72be4ba2456a" providerId="ADAL" clId="{6DC21C06-C458-4FE4-88BD-364872F44D24}" dt="2021-03-09T02:55:45.225" v="6931" actId="478"/>
          <ac:spMkLst>
            <pc:docMk/>
            <pc:sldMk cId="3031570193" sldId="386"/>
            <ac:spMk id="2" creationId="{00000000-0000-0000-0000-000000000000}"/>
          </ac:spMkLst>
        </pc:spChg>
        <pc:spChg chg="del">
          <ac:chgData name="Young, Russell J" userId="1d17b84c-3777-4fec-9c21-72be4ba2456a" providerId="ADAL" clId="{6DC21C06-C458-4FE4-88BD-364872F44D24}" dt="2021-03-09T02:55:28.321" v="6923" actId="478"/>
          <ac:spMkLst>
            <pc:docMk/>
            <pc:sldMk cId="3031570193" sldId="386"/>
            <ac:spMk id="5" creationId="{631A9DDF-45CB-4B0E-B2FE-46A48F9B86FA}"/>
          </ac:spMkLst>
        </pc:spChg>
        <pc:spChg chg="add del mod">
          <ac:chgData name="Young, Russell J" userId="1d17b84c-3777-4fec-9c21-72be4ba2456a" providerId="ADAL" clId="{6DC21C06-C458-4FE4-88BD-364872F44D24}" dt="2021-03-09T02:55:30.860" v="6925" actId="478"/>
          <ac:spMkLst>
            <pc:docMk/>
            <pc:sldMk cId="3031570193" sldId="386"/>
            <ac:spMk id="7" creationId="{868FE722-AC66-41D7-A07D-D8A99A400742}"/>
          </ac:spMkLst>
        </pc:spChg>
        <pc:spChg chg="add del mod">
          <ac:chgData name="Young, Russell J" userId="1d17b84c-3777-4fec-9c21-72be4ba2456a" providerId="ADAL" clId="{6DC21C06-C458-4FE4-88BD-364872F44D24}" dt="2021-03-09T02:55:47.434" v="6932" actId="478"/>
          <ac:spMkLst>
            <pc:docMk/>
            <pc:sldMk cId="3031570193" sldId="386"/>
            <ac:spMk id="10" creationId="{FEB43751-AC2F-40AC-BF98-D7906B03B5A6}"/>
          </ac:spMkLst>
        </pc:spChg>
        <pc:picChg chg="add mod">
          <ac:chgData name="Young, Russell J" userId="1d17b84c-3777-4fec-9c21-72be4ba2456a" providerId="ADAL" clId="{6DC21C06-C458-4FE4-88BD-364872F44D24}" dt="2021-03-09T02:55:52.789" v="6935" actId="14100"/>
          <ac:picMkLst>
            <pc:docMk/>
            <pc:sldMk cId="3031570193" sldId="386"/>
            <ac:picMk id="3" creationId="{D51EFD1A-5FC3-4283-AA2E-0E6AA70DE27C}"/>
          </ac:picMkLst>
        </pc:picChg>
        <pc:picChg chg="mod">
          <ac:chgData name="Young, Russell J" userId="1d17b84c-3777-4fec-9c21-72be4ba2456a" providerId="ADAL" clId="{6DC21C06-C458-4FE4-88BD-364872F44D24}" dt="2021-03-09T02:55:57.791" v="6937" actId="166"/>
          <ac:picMkLst>
            <pc:docMk/>
            <pc:sldMk cId="3031570193" sldId="386"/>
            <ac:picMk id="5122" creationId="{FEFDF25C-CC1F-4314-9966-0B6A33070CE7}"/>
          </ac:picMkLst>
        </pc:picChg>
      </pc:sldChg>
      <pc:sldChg chg="addSp delSp modSp add ord">
        <pc:chgData name="Young, Russell J" userId="1d17b84c-3777-4fec-9c21-72be4ba2456a" providerId="ADAL" clId="{6DC21C06-C458-4FE4-88BD-364872F44D24}" dt="2021-03-09T03:13:09.627" v="7785" actId="5793"/>
        <pc:sldMkLst>
          <pc:docMk/>
          <pc:sldMk cId="1480936088" sldId="387"/>
        </pc:sldMkLst>
        <pc:spChg chg="mod">
          <ac:chgData name="Young, Russell J" userId="1d17b84c-3777-4fec-9c21-72be4ba2456a" providerId="ADAL" clId="{6DC21C06-C458-4FE4-88BD-364872F44D24}" dt="2021-03-09T03:13:09.627" v="7785" actId="5793"/>
          <ac:spMkLst>
            <pc:docMk/>
            <pc:sldMk cId="1480936088" sldId="387"/>
            <ac:spMk id="5" creationId="{631A9DDF-45CB-4B0E-B2FE-46A48F9B86FA}"/>
          </ac:spMkLst>
        </pc:spChg>
        <pc:picChg chg="add del mod">
          <ac:chgData name="Young, Russell J" userId="1d17b84c-3777-4fec-9c21-72be4ba2456a" providerId="ADAL" clId="{6DC21C06-C458-4FE4-88BD-364872F44D24}" dt="2021-03-09T03:01:30.654" v="7461" actId="478"/>
          <ac:picMkLst>
            <pc:docMk/>
            <pc:sldMk cId="1480936088" sldId="387"/>
            <ac:picMk id="3" creationId="{11A0E949-AAED-48CC-B479-56EF179F7528}"/>
          </ac:picMkLst>
        </pc:picChg>
        <pc:picChg chg="add del">
          <ac:chgData name="Young, Russell J" userId="1d17b84c-3777-4fec-9c21-72be4ba2456a" providerId="ADAL" clId="{6DC21C06-C458-4FE4-88BD-364872F44D24}" dt="2021-03-09T03:07:26.138" v="7494" actId="478"/>
          <ac:picMkLst>
            <pc:docMk/>
            <pc:sldMk cId="1480936088" sldId="387"/>
            <ac:picMk id="6" creationId="{F5385A7C-2A0A-4898-8D6F-9051BEDD693E}"/>
          </ac:picMkLst>
        </pc:picChg>
        <pc:picChg chg="mod">
          <ac:chgData name="Young, Russell J" userId="1d17b84c-3777-4fec-9c21-72be4ba2456a" providerId="ADAL" clId="{6DC21C06-C458-4FE4-88BD-364872F44D24}" dt="2021-03-09T03:12:57.060" v="7781" actId="1076"/>
          <ac:picMkLst>
            <pc:docMk/>
            <pc:sldMk cId="1480936088" sldId="387"/>
            <ac:picMk id="5122" creationId="{FEFDF25C-CC1F-4314-9966-0B6A33070CE7}"/>
          </ac:picMkLst>
        </pc:picChg>
      </pc:sldChg>
      <pc:sldChg chg="addSp delSp modSp add">
        <pc:chgData name="Young, Russell J" userId="1d17b84c-3777-4fec-9c21-72be4ba2456a" providerId="ADAL" clId="{6DC21C06-C458-4FE4-88BD-364872F44D24}" dt="2021-03-09T03:01:51.394" v="7468" actId="1076"/>
        <pc:sldMkLst>
          <pc:docMk/>
          <pc:sldMk cId="3643573473" sldId="388"/>
        </pc:sldMkLst>
        <pc:spChg chg="del">
          <ac:chgData name="Young, Russell J" userId="1d17b84c-3777-4fec-9c21-72be4ba2456a" providerId="ADAL" clId="{6DC21C06-C458-4FE4-88BD-364872F44D24}" dt="2021-03-09T03:01:37.397" v="7462" actId="478"/>
          <ac:spMkLst>
            <pc:docMk/>
            <pc:sldMk cId="3643573473" sldId="388"/>
            <ac:spMk id="5" creationId="{631A9DDF-45CB-4B0E-B2FE-46A48F9B86FA}"/>
          </ac:spMkLst>
        </pc:spChg>
        <pc:spChg chg="add del mod">
          <ac:chgData name="Young, Russell J" userId="1d17b84c-3777-4fec-9c21-72be4ba2456a" providerId="ADAL" clId="{6DC21C06-C458-4FE4-88BD-364872F44D24}" dt="2021-03-09T03:01:39.957" v="7463" actId="478"/>
          <ac:spMkLst>
            <pc:docMk/>
            <pc:sldMk cId="3643573473" sldId="388"/>
            <ac:spMk id="7" creationId="{B65B5AB5-071F-45C2-B015-72B54B43BE7B}"/>
          </ac:spMkLst>
        </pc:spChg>
        <pc:picChg chg="mod">
          <ac:chgData name="Young, Russell J" userId="1d17b84c-3777-4fec-9c21-72be4ba2456a" providerId="ADAL" clId="{6DC21C06-C458-4FE4-88BD-364872F44D24}" dt="2021-03-09T03:01:51.394" v="7468" actId="1076"/>
          <ac:picMkLst>
            <pc:docMk/>
            <pc:sldMk cId="3643573473" sldId="388"/>
            <ac:picMk id="3" creationId="{11A0E949-AAED-48CC-B479-56EF179F7528}"/>
          </ac:picMkLst>
        </pc:picChg>
        <pc:picChg chg="del">
          <ac:chgData name="Young, Russell J" userId="1d17b84c-3777-4fec-9c21-72be4ba2456a" providerId="ADAL" clId="{6DC21C06-C458-4FE4-88BD-364872F44D24}" dt="2021-03-09T03:01:42.948" v="7464" actId="478"/>
          <ac:picMkLst>
            <pc:docMk/>
            <pc:sldMk cId="3643573473" sldId="388"/>
            <ac:picMk id="5122" creationId="{FEFDF25C-CC1F-4314-9966-0B6A33070CE7}"/>
          </ac:picMkLst>
        </pc:picChg>
      </pc:sldChg>
      <pc:sldChg chg="modSp add">
        <pc:chgData name="Young, Russell J" userId="1d17b84c-3777-4fec-9c21-72be4ba2456a" providerId="ADAL" clId="{6DC21C06-C458-4FE4-88BD-364872F44D24}" dt="2021-03-09T03:14:53.199" v="7804" actId="113"/>
        <pc:sldMkLst>
          <pc:docMk/>
          <pc:sldMk cId="407114504" sldId="389"/>
        </pc:sldMkLst>
        <pc:graphicFrameChg chg="modGraphic">
          <ac:chgData name="Young, Russell J" userId="1d17b84c-3777-4fec-9c21-72be4ba2456a" providerId="ADAL" clId="{6DC21C06-C458-4FE4-88BD-364872F44D24}" dt="2021-03-09T03:14:53.199" v="7804" actId="113"/>
          <ac:graphicFrameMkLst>
            <pc:docMk/>
            <pc:sldMk cId="407114504" sldId="389"/>
            <ac:graphicFrameMk id="5" creationId="{19237805-63FA-48B9-A7A6-32BDF9D4C24D}"/>
          </ac:graphicFrameMkLst>
        </pc:graphicFrameChg>
      </pc:sldChg>
      <pc:sldChg chg="modSp add ord">
        <pc:chgData name="Young, Russell J" userId="1d17b84c-3777-4fec-9c21-72be4ba2456a" providerId="ADAL" clId="{6DC21C06-C458-4FE4-88BD-364872F44D24}" dt="2021-03-09T03:07:44.876" v="7524" actId="166"/>
        <pc:sldMkLst>
          <pc:docMk/>
          <pc:sldMk cId="25561138" sldId="390"/>
        </pc:sldMkLst>
        <pc:spChg chg="mod">
          <ac:chgData name="Young, Russell J" userId="1d17b84c-3777-4fec-9c21-72be4ba2456a" providerId="ADAL" clId="{6DC21C06-C458-4FE4-88BD-364872F44D24}" dt="2021-03-09T03:07:40.426" v="7523" actId="20577"/>
          <ac:spMkLst>
            <pc:docMk/>
            <pc:sldMk cId="25561138" sldId="390"/>
            <ac:spMk id="2" creationId="{00000000-0000-0000-0000-000000000000}"/>
          </ac:spMkLst>
        </pc:spChg>
        <pc:picChg chg="mod">
          <ac:chgData name="Young, Russell J" userId="1d17b84c-3777-4fec-9c21-72be4ba2456a" providerId="ADAL" clId="{6DC21C06-C458-4FE4-88BD-364872F44D24}" dt="2021-03-09T03:07:34.050" v="7496" actId="1076"/>
          <ac:picMkLst>
            <pc:docMk/>
            <pc:sldMk cId="25561138" sldId="390"/>
            <ac:picMk id="6" creationId="{F5385A7C-2A0A-4898-8D6F-9051BEDD693E}"/>
          </ac:picMkLst>
        </pc:picChg>
        <pc:picChg chg="ord">
          <ac:chgData name="Young, Russell J" userId="1d17b84c-3777-4fec-9c21-72be4ba2456a" providerId="ADAL" clId="{6DC21C06-C458-4FE4-88BD-364872F44D24}" dt="2021-03-09T03:07:44.876" v="7524" actId="166"/>
          <ac:picMkLst>
            <pc:docMk/>
            <pc:sldMk cId="25561138" sldId="390"/>
            <ac:picMk id="8" creationId="{69463D4D-0045-4102-ACD4-6EE7AE104234}"/>
          </ac:picMkLst>
        </pc:picChg>
      </pc:sldChg>
      <pc:sldChg chg="modSp add">
        <pc:chgData name="Young, Russell J" userId="1d17b84c-3777-4fec-9c21-72be4ba2456a" providerId="ADAL" clId="{6DC21C06-C458-4FE4-88BD-364872F44D24}" dt="2021-03-09T03:16:20.214" v="7808" actId="20577"/>
        <pc:sldMkLst>
          <pc:docMk/>
          <pc:sldMk cId="2339616551" sldId="391"/>
        </pc:sldMkLst>
        <pc:graphicFrameChg chg="modGraphic">
          <ac:chgData name="Young, Russell J" userId="1d17b84c-3777-4fec-9c21-72be4ba2456a" providerId="ADAL" clId="{6DC21C06-C458-4FE4-88BD-364872F44D24}" dt="2021-03-09T03:16:20.214" v="7808" actId="20577"/>
          <ac:graphicFrameMkLst>
            <pc:docMk/>
            <pc:sldMk cId="2339616551" sldId="391"/>
            <ac:graphicFrameMk id="5" creationId="{19237805-63FA-48B9-A7A6-32BDF9D4C24D}"/>
          </ac:graphicFrameMkLst>
        </pc:graphicFrameChg>
      </pc:sldChg>
      <pc:sldChg chg="add">
        <pc:chgData name="Young, Russell J" userId="1d17b84c-3777-4fec-9c21-72be4ba2456a" providerId="ADAL" clId="{6DC21C06-C458-4FE4-88BD-364872F44D24}" dt="2021-03-09T03:23:28.434" v="7809"/>
        <pc:sldMkLst>
          <pc:docMk/>
          <pc:sldMk cId="3673496009" sldId="392"/>
        </pc:sldMkLst>
      </pc:sldChg>
      <pc:sldChg chg="delSp modSp add ord">
        <pc:chgData name="Young, Russell J" userId="1d17b84c-3777-4fec-9c21-72be4ba2456a" providerId="ADAL" clId="{6DC21C06-C458-4FE4-88BD-364872F44D24}" dt="2021-03-09T03:27:40.946" v="8031"/>
        <pc:sldMkLst>
          <pc:docMk/>
          <pc:sldMk cId="2731910977" sldId="393"/>
        </pc:sldMkLst>
        <pc:spChg chg="mod">
          <ac:chgData name="Young, Russell J" userId="1d17b84c-3777-4fec-9c21-72be4ba2456a" providerId="ADAL" clId="{6DC21C06-C458-4FE4-88BD-364872F44D24}" dt="2021-03-09T03:27:33.643" v="8030" actId="20577"/>
          <ac:spMkLst>
            <pc:docMk/>
            <pc:sldMk cId="2731910977" sldId="393"/>
            <ac:spMk id="5" creationId="{631A9DDF-45CB-4B0E-B2FE-46A48F9B86FA}"/>
          </ac:spMkLst>
        </pc:spChg>
        <pc:picChg chg="del">
          <ac:chgData name="Young, Russell J" userId="1d17b84c-3777-4fec-9c21-72be4ba2456a" providerId="ADAL" clId="{6DC21C06-C458-4FE4-88BD-364872F44D24}" dt="2021-03-09T03:27:12.327" v="7934" actId="478"/>
          <ac:picMkLst>
            <pc:docMk/>
            <pc:sldMk cId="2731910977" sldId="393"/>
            <ac:picMk id="6" creationId="{F5385A7C-2A0A-4898-8D6F-9051BEDD693E}"/>
          </ac:picMkLst>
        </pc:picChg>
      </pc:sldChg>
      <pc:sldChg chg="add ord">
        <pc:chgData name="Young, Russell J" userId="1d17b84c-3777-4fec-9c21-72be4ba2456a" providerId="ADAL" clId="{6DC21C06-C458-4FE4-88BD-364872F44D24}" dt="2021-03-09T15:55:07.918" v="8033"/>
        <pc:sldMkLst>
          <pc:docMk/>
          <pc:sldMk cId="1378875814" sldId="394"/>
        </pc:sldMkLst>
      </pc:sldChg>
      <pc:sldChg chg="add">
        <pc:chgData name="Young, Russell J" userId="1d17b84c-3777-4fec-9c21-72be4ba2456a" providerId="ADAL" clId="{6DC21C06-C458-4FE4-88BD-364872F44D24}" dt="2021-03-09T15:55:30.257" v="8034"/>
        <pc:sldMkLst>
          <pc:docMk/>
          <pc:sldMk cId="3466045923" sldId="395"/>
        </pc:sldMkLst>
      </pc:sldChg>
      <pc:sldChg chg="add">
        <pc:chgData name="Young, Russell J" userId="1d17b84c-3777-4fec-9c21-72be4ba2456a" providerId="ADAL" clId="{6DC21C06-C458-4FE4-88BD-364872F44D24}" dt="2021-03-09T15:55:47.556" v="8035"/>
        <pc:sldMkLst>
          <pc:docMk/>
          <pc:sldMk cId="1197679747" sldId="396"/>
        </pc:sldMkLst>
      </pc:sldChg>
      <pc:sldChg chg="add">
        <pc:chgData name="Young, Russell J" userId="1d17b84c-3777-4fec-9c21-72be4ba2456a" providerId="ADAL" clId="{6DC21C06-C458-4FE4-88BD-364872F44D24}" dt="2021-03-09T15:56:05.013" v="8036"/>
        <pc:sldMkLst>
          <pc:docMk/>
          <pc:sldMk cId="1166891770" sldId="397"/>
        </pc:sldMkLst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A03222-915D-9C4B-AA8C-43763223A3A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9902E87-7A4E-E048-9EC0-A19B60453BC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EC20565-75A0-B640-A01A-CA7C905496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8467FB-44AE-C94D-A98B-D2006DAE786E}" type="datetimeFigureOut">
              <a:rPr lang="en-US" smtClean="0"/>
              <a:t>3/9/2021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87D0ED8-5CBB-0D49-9B5C-1CEA1923F2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3F7AFD0-C065-3646-A149-21949BFD6A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D412A6-EAC7-AD45-ADB8-4C746A5FC8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75838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3FCB0C-F1D1-484E-BA30-1A8299C64B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CDDE245-EDBD-104A-9024-C7906A0272F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2FD4FE7-B719-904B-BFA3-591898D51A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8467FB-44AE-C94D-A98B-D2006DAE786E}" type="datetimeFigureOut">
              <a:rPr lang="en-US" smtClean="0"/>
              <a:t>3/9/2021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D62DA1D-7696-6549-B3FE-18861BCED7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F91271C-7BF8-B44B-9AB0-382DF57CBA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D412A6-EAC7-AD45-ADB8-4C746A5FC8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91729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076E5997-A9BD-694E-90A7-9F685FF5014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BB09BED-774A-6245-AA43-81A7E787558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FE6BFE9-3A4D-EF4C-ADF9-F198AC8A5C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8467FB-44AE-C94D-A98B-D2006DAE786E}" type="datetimeFigureOut">
              <a:rPr lang="en-US" smtClean="0"/>
              <a:t>3/9/2021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31BA2A2-D66A-A141-B5CB-43971ACD8C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23636DF-ED0F-8E42-8AAE-6C54C28121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D412A6-EAC7-AD45-ADB8-4C746A5FC8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10498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BB2488-850C-004C-BA86-C7AD64D741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27E9204-B72E-BF4D-BBA0-B63D753DBCA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82EA029-AE58-DA40-81DC-D190F46D1D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8467FB-44AE-C94D-A98B-D2006DAE786E}" type="datetimeFigureOut">
              <a:rPr lang="en-US" smtClean="0"/>
              <a:t>3/9/2021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9138E8C-C370-6847-8476-65198DA198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7D06A81-2EA2-074F-9ED7-6AD0499A05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D412A6-EAC7-AD45-ADB8-4C746A5FC8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87927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6D789A-0737-6944-B207-6EF50CA8F7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03F1C68-6706-5041-8375-0F6906D1CD8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AC0CF61-0096-C949-8DE1-58BD27B330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8467FB-44AE-C94D-A98B-D2006DAE786E}" type="datetimeFigureOut">
              <a:rPr lang="en-US" smtClean="0"/>
              <a:t>3/9/2021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369C59F-EA0A-4542-8AC5-16638E3859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8D931C0-BEFC-104D-AB59-D29A84053F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D412A6-EAC7-AD45-ADB8-4C746A5FC8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19967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0BE2E6-8EB1-1A46-B0AA-2152996799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60D6C20-D0AC-914E-BEEC-FA97D73DFD4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A246D62-BA89-0A43-944F-0CFCABC987D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6C259E9-ACB8-334F-AF11-D908A0AA11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8467FB-44AE-C94D-A98B-D2006DAE786E}" type="datetimeFigureOut">
              <a:rPr lang="en-US" smtClean="0"/>
              <a:t>3/9/2021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466D909-558E-394C-BD1E-B9FC1F5321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66CD15B-9EF1-2740-8941-79AFEE91E8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D412A6-EAC7-AD45-ADB8-4C746A5FC8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28754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BAA3BC-B23D-F54F-89D3-74373AF597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53A21E2-5B63-F74B-8BCE-493C7D54C21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F749B39-9D9B-3A4E-B6D0-D99A6FB774E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B42C46C-0095-7F4C-BC53-4FEF94019D3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F25949B-6C81-5D42-8174-A0C61E16EF1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82C384F3-DBB9-7A4B-A2EC-26EFE95515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8467FB-44AE-C94D-A98B-D2006DAE786E}" type="datetimeFigureOut">
              <a:rPr lang="en-US" smtClean="0"/>
              <a:t>3/9/2021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82F2160-B706-3948-B8A7-47D0402206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C3A8391-30EE-924B-B9CE-97CD1D71B9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D412A6-EAC7-AD45-ADB8-4C746A5FC8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65050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3E7525-4CE1-3A4B-80ED-6DC10767D6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3B903C9-15D8-F648-87ED-4363D46329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8467FB-44AE-C94D-A98B-D2006DAE786E}" type="datetimeFigureOut">
              <a:rPr lang="en-US" smtClean="0"/>
              <a:t>3/9/2021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9ABD355-58E3-0340-ABF9-3D16C58561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36FA57D-4388-0940-A170-02289CB07C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D412A6-EAC7-AD45-ADB8-4C746A5FC8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49166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841107D-77F6-0A46-9D55-471D0748CA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8467FB-44AE-C94D-A98B-D2006DAE786E}" type="datetimeFigureOut">
              <a:rPr lang="en-US" smtClean="0"/>
              <a:t>3/9/2021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6187D3E-284D-3940-9566-112D995035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4C20F75-1D72-7246-9748-DD3CD5617A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D412A6-EAC7-AD45-ADB8-4C746A5FC8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00325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217214-5CAB-9B48-961E-34E03AD1A0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799DEC4-5636-AD48-BD2A-2F5C455902D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770FBA0-B168-504C-BEDA-56A064C73B0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7DF60B5-26B8-5545-8028-B156193FEA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8467FB-44AE-C94D-A98B-D2006DAE786E}" type="datetimeFigureOut">
              <a:rPr lang="en-US" smtClean="0"/>
              <a:t>3/9/2021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C9786D7-17DA-424A-BA98-1C3DC0E0A6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8B64226-371B-394D-94D4-D8A86B8BB3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D412A6-EAC7-AD45-ADB8-4C746A5FC8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41978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A2E741-1DB9-4B41-8626-4E0FEEC396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BCEE2F9-A33A-0F48-AE46-81EFA36B4F1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BC4F140-637F-6A4A-BE33-46B34EE88D8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EBCA609-8E7B-6941-A370-E2C41D7265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8467FB-44AE-C94D-A98B-D2006DAE786E}" type="datetimeFigureOut">
              <a:rPr lang="en-US" smtClean="0"/>
              <a:t>3/9/2021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F696026-E9DD-E042-B75D-543692351C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3710584-2792-E24E-B73B-A61405C88C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D412A6-EAC7-AD45-ADB8-4C746A5FC8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53397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46DA164-9963-394A-9DEC-794B6BD608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4851764-2DD8-524D-8CD5-5BEC1DE8ECB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4C3175C-14C4-F449-B8BE-EBBB66CFB74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08467FB-44AE-C94D-A98B-D2006DAE786E}" type="datetimeFigureOut">
              <a:rPr lang="en-US" smtClean="0"/>
              <a:t>3/9/2021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0EC0732-6C80-5C4D-9C3D-BF71F17E200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22B91EA-1CE6-1945-906F-C47C47E1207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2D412A6-EAC7-AD45-ADB8-4C746A5FC8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28013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nwea.org/the-map-suite/family-toolkit/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i-readycentral.com/familycenter/" TargetMode="External"/><Relationship Id="rId4" Type="http://schemas.openxmlformats.org/officeDocument/2006/relationships/hyperlink" Target="https://www.lexialearning.com/customer-resources/support-for-families" TargetMode="Externa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57155" y="5061553"/>
            <a:ext cx="9144000" cy="1655762"/>
          </a:xfrm>
        </p:spPr>
        <p:txBody>
          <a:bodyPr>
            <a:normAutofit lnSpcReduction="10000"/>
          </a:bodyPr>
          <a:lstStyle/>
          <a:p>
            <a:r>
              <a:rPr lang="en-US" dirty="0"/>
              <a:t>Staying Data-Informed About Your Child</a:t>
            </a:r>
          </a:p>
          <a:p>
            <a:r>
              <a:rPr lang="en-US" dirty="0"/>
              <a:t>PTO Presentation</a:t>
            </a:r>
          </a:p>
          <a:p>
            <a:r>
              <a:rPr lang="en-US" dirty="0"/>
              <a:t>March 9, 2021</a:t>
            </a:r>
          </a:p>
          <a:p>
            <a:r>
              <a:rPr lang="en-US" dirty="0"/>
              <a:t>6PM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t="1" r="44" b="8223"/>
          <a:stretch/>
        </p:blipFill>
        <p:spPr>
          <a:xfrm>
            <a:off x="3093294" y="346346"/>
            <a:ext cx="5511553" cy="471520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81002" y="751300"/>
            <a:ext cx="1676400" cy="17018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6797" y="751300"/>
            <a:ext cx="1676400" cy="1701800"/>
          </a:xfrm>
          <a:prstGeom prst="rect">
            <a:avLst/>
          </a:prstGeom>
        </p:spPr>
      </p:pic>
      <p:sp>
        <p:nvSpPr>
          <p:cNvPr id="13" name="Frame 12"/>
          <p:cNvSpPr/>
          <p:nvPr/>
        </p:nvSpPr>
        <p:spPr>
          <a:xfrm>
            <a:off x="181423" y="139574"/>
            <a:ext cx="11876254" cy="6568589"/>
          </a:xfrm>
          <a:prstGeom prst="frame">
            <a:avLst>
              <a:gd name="adj1" fmla="val 177"/>
            </a:avLst>
          </a:prstGeom>
          <a:ln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/>
          <a:lstStyle/>
          <a:p>
            <a:endParaRPr lang="en-US" b="1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75289877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39574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US" sz="4800" dirty="0"/>
              <a:t>MAP Testing</a:t>
            </a:r>
          </a:p>
        </p:txBody>
      </p:sp>
      <p:sp>
        <p:nvSpPr>
          <p:cNvPr id="4" name="Frame 3"/>
          <p:cNvSpPr/>
          <p:nvPr/>
        </p:nvSpPr>
        <p:spPr>
          <a:xfrm>
            <a:off x="181423" y="139574"/>
            <a:ext cx="11876254" cy="6568589"/>
          </a:xfrm>
          <a:prstGeom prst="frame">
            <a:avLst>
              <a:gd name="adj1" fmla="val 177"/>
            </a:avLst>
          </a:prstGeom>
          <a:ln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/>
          <a:lstStyle/>
          <a:p>
            <a:endParaRPr lang="en-US" b="1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69463D4D-0045-4102-ACD4-6EE7AE10423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05401" y="219075"/>
            <a:ext cx="1676400" cy="1701800"/>
          </a:xfrm>
          <a:prstGeom prst="rect">
            <a:avLst/>
          </a:prstGeom>
        </p:spPr>
      </p:pic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B18D873E-8E82-4387-A373-B78999FC48F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Occurs in August, January, and May to measure student achievement and growth throughout the school year.</a:t>
            </a:r>
          </a:p>
          <a:p>
            <a:r>
              <a:rPr lang="en-US" dirty="0"/>
              <a:t>Students take the MAP test in both reading and math.</a:t>
            </a:r>
          </a:p>
          <a:p>
            <a:r>
              <a:rPr lang="en-US" dirty="0"/>
              <a:t>MAP is a nationally-normed assessment taken by more than 11 million students in the United States each year.</a:t>
            </a:r>
          </a:p>
        </p:txBody>
      </p:sp>
    </p:spTree>
    <p:extLst>
      <p:ext uri="{BB962C8B-B14F-4D97-AF65-F5344CB8AC3E}">
        <p14:creationId xmlns:p14="http://schemas.microsoft.com/office/powerpoint/2010/main" val="64290565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39574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US" sz="4800" dirty="0"/>
              <a:t>MAP Testing</a:t>
            </a:r>
          </a:p>
        </p:txBody>
      </p:sp>
      <p:sp>
        <p:nvSpPr>
          <p:cNvPr id="4" name="Frame 3"/>
          <p:cNvSpPr/>
          <p:nvPr/>
        </p:nvSpPr>
        <p:spPr>
          <a:xfrm>
            <a:off x="181423" y="139574"/>
            <a:ext cx="11876254" cy="6568589"/>
          </a:xfrm>
          <a:prstGeom prst="frame">
            <a:avLst>
              <a:gd name="adj1" fmla="val 177"/>
            </a:avLst>
          </a:prstGeom>
          <a:ln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/>
          <a:lstStyle/>
          <a:p>
            <a:endParaRPr lang="en-US" b="1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B18D873E-8E82-4387-A373-B78999FC48F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Occurs in August, January, and May to measure student achievement and growth throughout the school year.</a:t>
            </a:r>
          </a:p>
          <a:p>
            <a:r>
              <a:rPr lang="en-US" dirty="0"/>
              <a:t>Students take the MAP test in both reading and math.</a:t>
            </a:r>
          </a:p>
          <a:p>
            <a:r>
              <a:rPr lang="en-US" dirty="0"/>
              <a:t>MAP is a nationally-normed assessment taken by more than 11 million students in the United States each year.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D3F1021-37BB-4657-902B-5905CE1DB77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0624" y="1069975"/>
            <a:ext cx="11270751" cy="5596241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69463D4D-0045-4102-ACD4-6EE7AE10423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205401" y="219075"/>
            <a:ext cx="1676400" cy="1701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021818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39574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US" sz="4800" dirty="0"/>
              <a:t>MAP Testing</a:t>
            </a:r>
          </a:p>
        </p:txBody>
      </p:sp>
      <p:sp>
        <p:nvSpPr>
          <p:cNvPr id="4" name="Frame 3"/>
          <p:cNvSpPr/>
          <p:nvPr/>
        </p:nvSpPr>
        <p:spPr>
          <a:xfrm>
            <a:off x="181423" y="139574"/>
            <a:ext cx="11876254" cy="6568589"/>
          </a:xfrm>
          <a:prstGeom prst="frame">
            <a:avLst>
              <a:gd name="adj1" fmla="val 177"/>
            </a:avLst>
          </a:prstGeom>
          <a:ln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/>
          <a:lstStyle/>
          <a:p>
            <a:endParaRPr lang="en-US" b="1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B18D873E-8E82-4387-A373-B78999FC48F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Occurs in August, January, and May to measure student achievement and growth throughout the school year.</a:t>
            </a:r>
          </a:p>
          <a:p>
            <a:r>
              <a:rPr lang="en-US" dirty="0"/>
              <a:t>Students take the MAP test in both reading and math.</a:t>
            </a:r>
          </a:p>
          <a:p>
            <a:r>
              <a:rPr lang="en-US" dirty="0"/>
              <a:t>MAP is a nationally-normed assessment taken by more than 11 million students in the United States each year.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683DDDC-FB72-4367-AF65-B996879B071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0199" y="1069975"/>
            <a:ext cx="11043601" cy="5561469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69463D4D-0045-4102-ACD4-6EE7AE10423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205401" y="219075"/>
            <a:ext cx="1676400" cy="1701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183758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39574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US" sz="4800" dirty="0"/>
              <a:t>MAP Testing</a:t>
            </a:r>
          </a:p>
        </p:txBody>
      </p:sp>
      <p:sp>
        <p:nvSpPr>
          <p:cNvPr id="4" name="Frame 3"/>
          <p:cNvSpPr/>
          <p:nvPr/>
        </p:nvSpPr>
        <p:spPr>
          <a:xfrm>
            <a:off x="181423" y="139574"/>
            <a:ext cx="11876254" cy="6568589"/>
          </a:xfrm>
          <a:prstGeom prst="frame">
            <a:avLst>
              <a:gd name="adj1" fmla="val 177"/>
            </a:avLst>
          </a:prstGeom>
          <a:ln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/>
          <a:lstStyle/>
          <a:p>
            <a:endParaRPr lang="en-US" b="1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B18D873E-8E82-4387-A373-B78999FC48F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406164"/>
            <a:ext cx="10515600" cy="4351338"/>
          </a:xfrm>
        </p:spPr>
        <p:txBody>
          <a:bodyPr/>
          <a:lstStyle/>
          <a:p>
            <a:r>
              <a:rPr lang="en-US" dirty="0"/>
              <a:t>Occurs in August, January, and May to measure student achievement and growth throughout the school year.</a:t>
            </a:r>
          </a:p>
          <a:p>
            <a:r>
              <a:rPr lang="en-US" dirty="0"/>
              <a:t>Students take the MAP test in both reading and math.</a:t>
            </a:r>
          </a:p>
          <a:p>
            <a:r>
              <a:rPr lang="en-US" dirty="0"/>
              <a:t>MAP is a nationally-normed assessment taken by more than 11 million students in the United States each year.</a:t>
            </a:r>
          </a:p>
        </p:txBody>
      </p:sp>
      <p:pic>
        <p:nvPicPr>
          <p:cNvPr id="8194" name="Picture 2" descr="Image preview">
            <a:extLst>
              <a:ext uri="{FF2B5EF4-FFF2-40B4-BE49-F238E27FC236}">
                <a16:creationId xmlns:a16="http://schemas.microsoft.com/office/drawing/2014/main" id="{8FD1E6F3-AFB4-4D88-A469-7599D32319B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29827"/>
            <a:ext cx="12192000" cy="55578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432229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39574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US" sz="4800" dirty="0"/>
              <a:t>MAP Testing</a:t>
            </a:r>
          </a:p>
        </p:txBody>
      </p:sp>
      <p:sp>
        <p:nvSpPr>
          <p:cNvPr id="4" name="Frame 3"/>
          <p:cNvSpPr/>
          <p:nvPr/>
        </p:nvSpPr>
        <p:spPr>
          <a:xfrm>
            <a:off x="181423" y="139574"/>
            <a:ext cx="11876254" cy="6568589"/>
          </a:xfrm>
          <a:prstGeom prst="frame">
            <a:avLst>
              <a:gd name="adj1" fmla="val 177"/>
            </a:avLst>
          </a:prstGeom>
          <a:ln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/>
          <a:lstStyle/>
          <a:p>
            <a:endParaRPr lang="en-US" b="1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69463D4D-0045-4102-ACD4-6EE7AE10423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05401" y="219075"/>
            <a:ext cx="1676400" cy="1701800"/>
          </a:xfrm>
          <a:prstGeom prst="rect">
            <a:avLst/>
          </a:prstGeom>
        </p:spPr>
      </p:pic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B18D873E-8E82-4387-A373-B78999FC48F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Our goal for students:  We want to see growth in student RIT scores throughout the year, showing they know more in May than they did in August.  </a:t>
            </a:r>
          </a:p>
          <a:p>
            <a:r>
              <a:rPr lang="en-US" dirty="0"/>
              <a:t>Student RIT scores are assigned a national percentile rank.  When students complete the August assessment, they are assigned a growth goal based on the national norms.</a:t>
            </a:r>
          </a:p>
          <a:p>
            <a:r>
              <a:rPr lang="en-US" dirty="0"/>
              <a:t>When students take the test again in January and May, their growth is also assigned a percentile rank relative to their nationally normed peers.</a:t>
            </a:r>
          </a:p>
          <a:p>
            <a:r>
              <a:rPr lang="en-US" dirty="0"/>
              <a:t>We want our students to grow at a rate that is equal to or exceeds their nationally normed peers.  </a:t>
            </a:r>
          </a:p>
        </p:txBody>
      </p:sp>
    </p:spTree>
    <p:extLst>
      <p:ext uri="{BB962C8B-B14F-4D97-AF65-F5344CB8AC3E}">
        <p14:creationId xmlns:p14="http://schemas.microsoft.com/office/powerpoint/2010/main" val="40657179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ame 3"/>
          <p:cNvSpPr/>
          <p:nvPr/>
        </p:nvSpPr>
        <p:spPr>
          <a:xfrm>
            <a:off x="181423" y="139574"/>
            <a:ext cx="11876254" cy="6568589"/>
          </a:xfrm>
          <a:prstGeom prst="frame">
            <a:avLst>
              <a:gd name="adj1" fmla="val 177"/>
            </a:avLst>
          </a:prstGeom>
          <a:ln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/>
          <a:lstStyle/>
          <a:p>
            <a:endParaRPr lang="en-US" b="1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69463D4D-0045-4102-ACD4-6EE7AE10423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05401" y="219075"/>
            <a:ext cx="1676400" cy="1701800"/>
          </a:xfrm>
          <a:prstGeom prst="rect">
            <a:avLst/>
          </a:prstGeom>
        </p:spPr>
      </p:pic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19237805-63FA-48B9-A7A6-32BDF9D4C24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54573975"/>
              </p:ext>
            </p:extLst>
          </p:nvPr>
        </p:nvGraphicFramePr>
        <p:xfrm>
          <a:off x="489098" y="946298"/>
          <a:ext cx="9736629" cy="5637901"/>
        </p:xfrm>
        <a:graphic>
          <a:graphicData uri="http://schemas.openxmlformats.org/drawingml/2006/table">
            <a:tbl>
              <a:tblPr firstRow="1" firstCol="1" bandRow="1"/>
              <a:tblGrid>
                <a:gridCol w="2727687">
                  <a:extLst>
                    <a:ext uri="{9D8B030D-6E8A-4147-A177-3AD203B41FA5}">
                      <a16:colId xmlns:a16="http://schemas.microsoft.com/office/drawing/2014/main" val="3347833870"/>
                    </a:ext>
                  </a:extLst>
                </a:gridCol>
                <a:gridCol w="1229824">
                  <a:extLst>
                    <a:ext uri="{9D8B030D-6E8A-4147-A177-3AD203B41FA5}">
                      <a16:colId xmlns:a16="http://schemas.microsoft.com/office/drawing/2014/main" val="913626780"/>
                    </a:ext>
                  </a:extLst>
                </a:gridCol>
                <a:gridCol w="1444253">
                  <a:extLst>
                    <a:ext uri="{9D8B030D-6E8A-4147-A177-3AD203B41FA5}">
                      <a16:colId xmlns:a16="http://schemas.microsoft.com/office/drawing/2014/main" val="669997022"/>
                    </a:ext>
                  </a:extLst>
                </a:gridCol>
                <a:gridCol w="1445306">
                  <a:extLst>
                    <a:ext uri="{9D8B030D-6E8A-4147-A177-3AD203B41FA5}">
                      <a16:colId xmlns:a16="http://schemas.microsoft.com/office/drawing/2014/main" val="1595845182"/>
                    </a:ext>
                  </a:extLst>
                </a:gridCol>
                <a:gridCol w="1444253">
                  <a:extLst>
                    <a:ext uri="{9D8B030D-6E8A-4147-A177-3AD203B41FA5}">
                      <a16:colId xmlns:a16="http://schemas.microsoft.com/office/drawing/2014/main" val="566741673"/>
                    </a:ext>
                  </a:extLst>
                </a:gridCol>
                <a:gridCol w="1445306">
                  <a:extLst>
                    <a:ext uri="{9D8B030D-6E8A-4147-A177-3AD203B41FA5}">
                      <a16:colId xmlns:a16="http://schemas.microsoft.com/office/drawing/2014/main" val="4036444128"/>
                    </a:ext>
                  </a:extLst>
                </a:gridCol>
              </a:tblGrid>
              <a:tr h="437120">
                <a:tc gridSpan="2"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>
                          <a:solidFill>
                            <a:srgbClr val="FFFFFF"/>
                          </a:solidFill>
                          <a:effectLst/>
                          <a:latin typeface="Garamond" panose="02020404030301010803" pitchFamily="18" charset="0"/>
                          <a:ea typeface="Garamond" panose="02020404030301010803" pitchFamily="18" charset="0"/>
                          <a:cs typeface="Garamond" panose="02020404030301010803" pitchFamily="18" charset="0"/>
                        </a:rPr>
                        <a:t>Literacy Measures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Garamond" panose="02020404030301010803" pitchFamily="18" charset="0"/>
                          <a:ea typeface="Garamond" panose="02020404030301010803" pitchFamily="18" charset="0"/>
                          <a:cs typeface="Garamond" panose="02020404030301010803" pitchFamily="18" charset="0"/>
                        </a:rPr>
                        <a:t> 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Garamond" panose="02020404030301010803" pitchFamily="18" charset="0"/>
                          <a:ea typeface="Garamond" panose="02020404030301010803" pitchFamily="18" charset="0"/>
                          <a:cs typeface="Garamond" panose="02020404030301010803" pitchFamily="18" charset="0"/>
                        </a:rPr>
                        <a:t> 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Garamond" panose="02020404030301010803" pitchFamily="18" charset="0"/>
                          <a:ea typeface="Garamond" panose="02020404030301010803" pitchFamily="18" charset="0"/>
                          <a:cs typeface="Garamond" panose="02020404030301010803" pitchFamily="18" charset="0"/>
                        </a:rPr>
                        <a:t> 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Garamond" panose="02020404030301010803" pitchFamily="18" charset="0"/>
                          <a:ea typeface="Garamond" panose="02020404030301010803" pitchFamily="18" charset="0"/>
                          <a:cs typeface="Garamond" panose="02020404030301010803" pitchFamily="18" charset="0"/>
                        </a:rPr>
                        <a:t> 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99789445"/>
                  </a:ext>
                </a:extLst>
              </a:tr>
              <a:tr h="547972">
                <a:tc gridSpan="2"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rgbClr val="000000"/>
                          </a:solidFill>
                          <a:effectLst/>
                          <a:highlight>
                            <a:srgbClr val="FFFF00"/>
                          </a:highlight>
                          <a:latin typeface="Garamond" panose="02020404030301010803" pitchFamily="18" charset="0"/>
                          <a:ea typeface="Garamond" panose="02020404030301010803" pitchFamily="18" charset="0"/>
                          <a:cs typeface="Garamond" panose="02020404030301010803" pitchFamily="18" charset="0"/>
                        </a:rPr>
                        <a:t>MAP – Reading (RIT score/National Percentile)</a:t>
                      </a:r>
                      <a:endParaRPr lang="en-US" sz="2000" dirty="0">
                        <a:effectLst/>
                        <a:highlight>
                          <a:srgbClr val="FFFF00"/>
                        </a:highlight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CECE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>
                          <a:solidFill>
                            <a:srgbClr val="000000"/>
                          </a:solidFill>
                          <a:effectLst/>
                          <a:highlight>
                            <a:srgbClr val="FFFF00"/>
                          </a:highlight>
                          <a:latin typeface="Garamond" panose="02020404030301010803" pitchFamily="18" charset="0"/>
                          <a:ea typeface="Garamond" panose="02020404030301010803" pitchFamily="18" charset="0"/>
                          <a:cs typeface="Garamond" panose="02020404030301010803" pitchFamily="18" charset="0"/>
                        </a:rPr>
                        <a:t>Aug RIT score</a:t>
                      </a:r>
                      <a:endParaRPr lang="en-US" sz="2000">
                        <a:effectLst/>
                        <a:highlight>
                          <a:srgbClr val="FFFF00"/>
                        </a:highlight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CEC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>
                          <a:solidFill>
                            <a:srgbClr val="000000"/>
                          </a:solidFill>
                          <a:effectLst/>
                          <a:highlight>
                            <a:srgbClr val="FFFF00"/>
                          </a:highlight>
                          <a:latin typeface="Garamond" panose="02020404030301010803" pitchFamily="18" charset="0"/>
                          <a:ea typeface="Garamond" panose="02020404030301010803" pitchFamily="18" charset="0"/>
                          <a:cs typeface="Garamond" panose="02020404030301010803" pitchFamily="18" charset="0"/>
                        </a:rPr>
                        <a:t>National Percentile</a:t>
                      </a:r>
                      <a:endParaRPr lang="en-US" sz="2000">
                        <a:effectLst/>
                        <a:highlight>
                          <a:srgbClr val="FFFF00"/>
                        </a:highlight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CEC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>
                          <a:solidFill>
                            <a:srgbClr val="000000"/>
                          </a:solidFill>
                          <a:effectLst/>
                          <a:highlight>
                            <a:srgbClr val="FFFF00"/>
                          </a:highlight>
                          <a:latin typeface="Garamond" panose="02020404030301010803" pitchFamily="18" charset="0"/>
                          <a:ea typeface="Garamond" panose="02020404030301010803" pitchFamily="18" charset="0"/>
                          <a:cs typeface="Garamond" panose="02020404030301010803" pitchFamily="18" charset="0"/>
                        </a:rPr>
                        <a:t>Jan RIT score</a:t>
                      </a:r>
                      <a:endParaRPr lang="en-US" sz="2000">
                        <a:effectLst/>
                        <a:highlight>
                          <a:srgbClr val="FFFF00"/>
                        </a:highlight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CEC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rgbClr val="000000"/>
                          </a:solidFill>
                          <a:effectLst/>
                          <a:highlight>
                            <a:srgbClr val="FFFF00"/>
                          </a:highlight>
                          <a:latin typeface="Garamond" panose="02020404030301010803" pitchFamily="18" charset="0"/>
                          <a:ea typeface="Garamond" panose="02020404030301010803" pitchFamily="18" charset="0"/>
                          <a:cs typeface="Garamond" panose="02020404030301010803" pitchFamily="18" charset="0"/>
                        </a:rPr>
                        <a:t>National Percentile</a:t>
                      </a:r>
                      <a:endParaRPr lang="en-US" sz="2000" dirty="0">
                        <a:effectLst/>
                        <a:highlight>
                          <a:srgbClr val="FFFF00"/>
                        </a:highlight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CEC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08468384"/>
                  </a:ext>
                </a:extLst>
              </a:tr>
              <a:tr h="437120">
                <a:tc gridSpan="2"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Garamond" panose="02020404030301010803" pitchFamily="18" charset="0"/>
                          <a:ea typeface="Garamond" panose="02020404030301010803" pitchFamily="18" charset="0"/>
                          <a:cs typeface="Garamond" panose="02020404030301010803" pitchFamily="18" charset="0"/>
                        </a:rPr>
                        <a:t> 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CECE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effectLst/>
                          <a:latin typeface="Garamond" panose="02020404030301010803" pitchFamily="18" charset="0"/>
                          <a:ea typeface="Garamond" panose="02020404030301010803" pitchFamily="18" charset="0"/>
                          <a:cs typeface="Garamond" panose="02020404030301010803" pitchFamily="18" charset="0"/>
                        </a:rPr>
                        <a:t> 200</a:t>
                      </a:r>
                      <a:endParaRPr lang="en-US" sz="20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CEC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effectLst/>
                          <a:latin typeface="Garamond" panose="02020404030301010803" pitchFamily="18" charset="0"/>
                          <a:ea typeface="Garamond" panose="02020404030301010803" pitchFamily="18" charset="0"/>
                          <a:cs typeface="Garamond" panose="02020404030301010803" pitchFamily="18" charset="0"/>
                        </a:rPr>
                        <a:t> 84</a:t>
                      </a:r>
                      <a:endParaRPr lang="en-US" sz="20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CEC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effectLst/>
                          <a:latin typeface="Garamond" panose="02020404030301010803" pitchFamily="18" charset="0"/>
                          <a:ea typeface="Garamond" panose="02020404030301010803" pitchFamily="18" charset="0"/>
                          <a:cs typeface="Garamond" panose="02020404030301010803" pitchFamily="18" charset="0"/>
                        </a:rPr>
                        <a:t> 209</a:t>
                      </a:r>
                      <a:endParaRPr lang="en-US" sz="20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CEC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effectLst/>
                          <a:latin typeface="Garamond" panose="02020404030301010803" pitchFamily="18" charset="0"/>
                          <a:ea typeface="Garamond" panose="02020404030301010803" pitchFamily="18" charset="0"/>
                          <a:cs typeface="Garamond" panose="02020404030301010803" pitchFamily="18" charset="0"/>
                        </a:rPr>
                        <a:t> 85</a:t>
                      </a:r>
                      <a:endParaRPr lang="en-US" sz="20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CEC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3899418"/>
                  </a:ext>
                </a:extLst>
              </a:tr>
              <a:tr h="1095944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  <a:ea typeface="Garamond" panose="02020404030301010803" pitchFamily="18" charset="0"/>
                          <a:cs typeface="Garamond" panose="02020404030301010803" pitchFamily="18" charset="0"/>
                        </a:rPr>
                        <a:t>Lexia Core-5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  <a:ea typeface="Garamond" panose="02020404030301010803" pitchFamily="18" charset="0"/>
                          <a:cs typeface="Garamond" panose="02020404030301010803" pitchFamily="18" charset="0"/>
                        </a:rPr>
                        <a:t>Start 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  <a:ea typeface="Garamond" panose="02020404030301010803" pitchFamily="18" charset="0"/>
                          <a:cs typeface="Garamond" panose="02020404030301010803" pitchFamily="18" charset="0"/>
                        </a:rPr>
                        <a:t>Date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  <a:ea typeface="Garamond" panose="02020404030301010803" pitchFamily="18" charset="0"/>
                          <a:cs typeface="Garamond" panose="02020404030301010803" pitchFamily="18" charset="0"/>
                        </a:rPr>
                        <a:t>Starting Level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  <a:ea typeface="Garamond" panose="02020404030301010803" pitchFamily="18" charset="0"/>
                          <a:cs typeface="Garamond" panose="02020404030301010803" pitchFamily="18" charset="0"/>
                        </a:rPr>
                        <a:t>Total Units Completed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  <a:ea typeface="Garamond" panose="02020404030301010803" pitchFamily="18" charset="0"/>
                          <a:cs typeface="Garamond" panose="02020404030301010803" pitchFamily="18" charset="0"/>
                        </a:rPr>
                        <a:t>Current Level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  <a:ea typeface="Garamond" panose="02020404030301010803" pitchFamily="18" charset="0"/>
                          <a:cs typeface="Garamond" panose="02020404030301010803" pitchFamily="18" charset="0"/>
                        </a:rPr>
                        <a:t>Level Placement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48437618"/>
                  </a:ext>
                </a:extLst>
              </a:tr>
              <a:tr h="43712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Garamond" panose="02020404030301010803" pitchFamily="18" charset="0"/>
                          <a:ea typeface="Garamond" panose="02020404030301010803" pitchFamily="18" charset="0"/>
                          <a:cs typeface="Garamond" panose="02020404030301010803" pitchFamily="18" charset="0"/>
                        </a:rPr>
                        <a:t> 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Garamond" panose="02020404030301010803" pitchFamily="18" charset="0"/>
                          <a:ea typeface="Garamond" panose="02020404030301010803" pitchFamily="18" charset="0"/>
                          <a:cs typeface="Garamond" panose="02020404030301010803" pitchFamily="18" charset="0"/>
                        </a:rPr>
                        <a:t> 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Garamond" panose="02020404030301010803" pitchFamily="18" charset="0"/>
                          <a:ea typeface="Garamond" panose="02020404030301010803" pitchFamily="18" charset="0"/>
                          <a:cs typeface="Garamond" panose="02020404030301010803" pitchFamily="18" charset="0"/>
                        </a:rPr>
                        <a:t> 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Garamond" panose="02020404030301010803" pitchFamily="18" charset="0"/>
                          <a:ea typeface="Garamond" panose="02020404030301010803" pitchFamily="18" charset="0"/>
                          <a:cs typeface="Garamond" panose="02020404030301010803" pitchFamily="18" charset="0"/>
                        </a:rPr>
                        <a:t> 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Garamond" panose="02020404030301010803" pitchFamily="18" charset="0"/>
                          <a:ea typeface="Garamond" panose="02020404030301010803" pitchFamily="18" charset="0"/>
                          <a:cs typeface="Garamond" panose="02020404030301010803" pitchFamily="18" charset="0"/>
                        </a:rPr>
                        <a:t> 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Garamond" panose="02020404030301010803" pitchFamily="18" charset="0"/>
                          <a:ea typeface="Garamond" panose="02020404030301010803" pitchFamily="18" charset="0"/>
                          <a:cs typeface="Garamond" panose="02020404030301010803" pitchFamily="18" charset="0"/>
                        </a:rPr>
                        <a:t> 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87436269"/>
                  </a:ext>
                </a:extLst>
              </a:tr>
              <a:tr h="437120">
                <a:tc gridSpan="2"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>
                          <a:solidFill>
                            <a:srgbClr val="FFFFFF"/>
                          </a:solidFill>
                          <a:effectLst/>
                          <a:latin typeface="Garamond" panose="02020404030301010803" pitchFamily="18" charset="0"/>
                          <a:ea typeface="Garamond" panose="02020404030301010803" pitchFamily="18" charset="0"/>
                          <a:cs typeface="Garamond" panose="02020404030301010803" pitchFamily="18" charset="0"/>
                        </a:rPr>
                        <a:t>Math Measures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Garamond" panose="02020404030301010803" pitchFamily="18" charset="0"/>
                          <a:ea typeface="Garamond" panose="02020404030301010803" pitchFamily="18" charset="0"/>
                          <a:cs typeface="Garamond" panose="02020404030301010803" pitchFamily="18" charset="0"/>
                        </a:rPr>
                        <a:t> 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Garamond" panose="02020404030301010803" pitchFamily="18" charset="0"/>
                          <a:ea typeface="Garamond" panose="02020404030301010803" pitchFamily="18" charset="0"/>
                          <a:cs typeface="Garamond" panose="02020404030301010803" pitchFamily="18" charset="0"/>
                        </a:rPr>
                        <a:t> 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Garamond" panose="02020404030301010803" pitchFamily="18" charset="0"/>
                          <a:ea typeface="Garamond" panose="02020404030301010803" pitchFamily="18" charset="0"/>
                          <a:cs typeface="Garamond" panose="02020404030301010803" pitchFamily="18" charset="0"/>
                        </a:rPr>
                        <a:t> 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Garamond" panose="02020404030301010803" pitchFamily="18" charset="0"/>
                          <a:ea typeface="Garamond" panose="02020404030301010803" pitchFamily="18" charset="0"/>
                          <a:cs typeface="Garamond" panose="02020404030301010803" pitchFamily="18" charset="0"/>
                        </a:rPr>
                        <a:t> 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862458"/>
                  </a:ext>
                </a:extLst>
              </a:tr>
              <a:tr h="547972">
                <a:tc gridSpan="2"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rgbClr val="000000"/>
                          </a:solidFill>
                          <a:effectLst/>
                          <a:highlight>
                            <a:srgbClr val="FFFF00"/>
                          </a:highlight>
                          <a:latin typeface="Garamond" panose="02020404030301010803" pitchFamily="18" charset="0"/>
                          <a:ea typeface="Garamond" panose="02020404030301010803" pitchFamily="18" charset="0"/>
                          <a:cs typeface="Garamond" panose="02020404030301010803" pitchFamily="18" charset="0"/>
                        </a:rPr>
                        <a:t>MAP - Math (RIT score/National Percentile)</a:t>
                      </a:r>
                      <a:endParaRPr lang="en-US" sz="2000" dirty="0">
                        <a:effectLst/>
                        <a:highlight>
                          <a:srgbClr val="FFFF00"/>
                        </a:highlight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CECE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>
                          <a:solidFill>
                            <a:srgbClr val="000000"/>
                          </a:solidFill>
                          <a:effectLst/>
                          <a:highlight>
                            <a:srgbClr val="FFFF00"/>
                          </a:highlight>
                          <a:latin typeface="Garamond" panose="02020404030301010803" pitchFamily="18" charset="0"/>
                          <a:ea typeface="Garamond" panose="02020404030301010803" pitchFamily="18" charset="0"/>
                          <a:cs typeface="Garamond" panose="02020404030301010803" pitchFamily="18" charset="0"/>
                        </a:rPr>
                        <a:t>Aug RIT score</a:t>
                      </a:r>
                      <a:endParaRPr lang="en-US" sz="2000">
                        <a:effectLst/>
                        <a:highlight>
                          <a:srgbClr val="FFFF00"/>
                        </a:highlight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CEC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>
                          <a:solidFill>
                            <a:srgbClr val="000000"/>
                          </a:solidFill>
                          <a:effectLst/>
                          <a:highlight>
                            <a:srgbClr val="FFFF00"/>
                          </a:highlight>
                          <a:latin typeface="Garamond" panose="02020404030301010803" pitchFamily="18" charset="0"/>
                          <a:ea typeface="Garamond" panose="02020404030301010803" pitchFamily="18" charset="0"/>
                          <a:cs typeface="Garamond" panose="02020404030301010803" pitchFamily="18" charset="0"/>
                        </a:rPr>
                        <a:t>National Percentile</a:t>
                      </a:r>
                      <a:endParaRPr lang="en-US" sz="2000">
                        <a:effectLst/>
                        <a:highlight>
                          <a:srgbClr val="FFFF00"/>
                        </a:highlight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CEC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>
                          <a:solidFill>
                            <a:srgbClr val="000000"/>
                          </a:solidFill>
                          <a:effectLst/>
                          <a:highlight>
                            <a:srgbClr val="FFFF00"/>
                          </a:highlight>
                          <a:latin typeface="Garamond" panose="02020404030301010803" pitchFamily="18" charset="0"/>
                          <a:ea typeface="Garamond" panose="02020404030301010803" pitchFamily="18" charset="0"/>
                          <a:cs typeface="Garamond" panose="02020404030301010803" pitchFamily="18" charset="0"/>
                        </a:rPr>
                        <a:t>Jan RIT score</a:t>
                      </a:r>
                      <a:endParaRPr lang="en-US" sz="2000">
                        <a:effectLst/>
                        <a:highlight>
                          <a:srgbClr val="FFFF00"/>
                        </a:highlight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CEC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rgbClr val="000000"/>
                          </a:solidFill>
                          <a:effectLst/>
                          <a:highlight>
                            <a:srgbClr val="FFFF00"/>
                          </a:highlight>
                          <a:latin typeface="Garamond" panose="02020404030301010803" pitchFamily="18" charset="0"/>
                          <a:ea typeface="Garamond" panose="02020404030301010803" pitchFamily="18" charset="0"/>
                          <a:cs typeface="Garamond" panose="02020404030301010803" pitchFamily="18" charset="0"/>
                        </a:rPr>
                        <a:t>National Percentile</a:t>
                      </a:r>
                      <a:endParaRPr lang="en-US" sz="2000" dirty="0">
                        <a:effectLst/>
                        <a:highlight>
                          <a:srgbClr val="FFFF00"/>
                        </a:highlight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CEC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47119431"/>
                  </a:ext>
                </a:extLst>
              </a:tr>
              <a:tr h="437120">
                <a:tc gridSpan="2"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Garamond" panose="02020404030301010803" pitchFamily="18" charset="0"/>
                          <a:ea typeface="Garamond" panose="02020404030301010803" pitchFamily="18" charset="0"/>
                          <a:cs typeface="Garamond" panose="02020404030301010803" pitchFamily="18" charset="0"/>
                        </a:rPr>
                        <a:t> 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CECE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effectLst/>
                          <a:latin typeface="Garamond" panose="02020404030301010803" pitchFamily="18" charset="0"/>
                          <a:ea typeface="Garamond" panose="02020404030301010803" pitchFamily="18" charset="0"/>
                          <a:cs typeface="Garamond" panose="02020404030301010803" pitchFamily="18" charset="0"/>
                        </a:rPr>
                        <a:t> 201</a:t>
                      </a:r>
                      <a:endParaRPr lang="en-US" sz="20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CEC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effectLst/>
                          <a:latin typeface="Garamond" panose="02020404030301010803" pitchFamily="18" charset="0"/>
                          <a:ea typeface="Garamond" panose="02020404030301010803" pitchFamily="18" charset="0"/>
                          <a:cs typeface="Garamond" panose="02020404030301010803" pitchFamily="18" charset="0"/>
                        </a:rPr>
                        <a:t> 80</a:t>
                      </a:r>
                      <a:endParaRPr lang="en-US" sz="20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CEC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effectLst/>
                          <a:latin typeface="Garamond" panose="02020404030301010803" pitchFamily="18" charset="0"/>
                          <a:ea typeface="Garamond" panose="02020404030301010803" pitchFamily="18" charset="0"/>
                          <a:cs typeface="Garamond" panose="02020404030301010803" pitchFamily="18" charset="0"/>
                        </a:rPr>
                        <a:t> 220</a:t>
                      </a:r>
                      <a:endParaRPr lang="en-US" sz="20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CEC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effectLst/>
                          <a:latin typeface="Garamond" panose="02020404030301010803" pitchFamily="18" charset="0"/>
                          <a:ea typeface="Garamond" panose="02020404030301010803" pitchFamily="18" charset="0"/>
                          <a:cs typeface="Garamond" panose="02020404030301010803" pitchFamily="18" charset="0"/>
                        </a:rPr>
                        <a:t> 94</a:t>
                      </a:r>
                      <a:endParaRPr lang="en-US" sz="20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CEC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33821343"/>
                  </a:ext>
                </a:extLst>
              </a:tr>
              <a:tr h="821957">
                <a:tc gridSpan="2"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  <a:ea typeface="Garamond" panose="02020404030301010803" pitchFamily="18" charset="0"/>
                          <a:cs typeface="Garamond" panose="02020404030301010803" pitchFamily="18" charset="0"/>
                        </a:rPr>
                        <a:t>iReady - Math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  <a:ea typeface="Garamond" panose="02020404030301010803" pitchFamily="18" charset="0"/>
                          <a:cs typeface="Garamond" panose="02020404030301010803" pitchFamily="18" charset="0"/>
                        </a:rPr>
                        <a:t>Diagnostic Date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  <a:ea typeface="Garamond" panose="02020404030301010803" pitchFamily="18" charset="0"/>
                          <a:cs typeface="Garamond" panose="02020404030301010803" pitchFamily="18" charset="0"/>
                        </a:rPr>
                        <a:t>Diagnostic Score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  <a:ea typeface="Garamond" panose="02020404030301010803" pitchFamily="18" charset="0"/>
                          <a:cs typeface="Garamond" panose="02020404030301010803" pitchFamily="18" charset="0"/>
                        </a:rPr>
                        <a:t>Lessons Completed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  <a:ea typeface="Garamond" panose="02020404030301010803" pitchFamily="18" charset="0"/>
                          <a:cs typeface="Garamond" panose="02020404030301010803" pitchFamily="18" charset="0"/>
                        </a:rPr>
                        <a:t>Level Placement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87890470"/>
                  </a:ext>
                </a:extLst>
              </a:tr>
              <a:tr h="437120">
                <a:tc gridSpan="2"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Garamond" panose="02020404030301010803" pitchFamily="18" charset="0"/>
                          <a:ea typeface="Garamond" panose="02020404030301010803" pitchFamily="18" charset="0"/>
                          <a:cs typeface="Garamond" panose="02020404030301010803" pitchFamily="18" charset="0"/>
                        </a:rPr>
                        <a:t> 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Garamond" panose="02020404030301010803" pitchFamily="18" charset="0"/>
                          <a:ea typeface="Garamond" panose="02020404030301010803" pitchFamily="18" charset="0"/>
                          <a:cs typeface="Garamond" panose="02020404030301010803" pitchFamily="18" charset="0"/>
                        </a:rPr>
                        <a:t> 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Garamond" panose="02020404030301010803" pitchFamily="18" charset="0"/>
                          <a:ea typeface="Garamond" panose="02020404030301010803" pitchFamily="18" charset="0"/>
                          <a:cs typeface="Garamond" panose="02020404030301010803" pitchFamily="18" charset="0"/>
                        </a:rPr>
                        <a:t> 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Garamond" panose="02020404030301010803" pitchFamily="18" charset="0"/>
                          <a:ea typeface="Garamond" panose="02020404030301010803" pitchFamily="18" charset="0"/>
                          <a:cs typeface="Garamond" panose="02020404030301010803" pitchFamily="18" charset="0"/>
                        </a:rPr>
                        <a:t> 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Garamond" panose="02020404030301010803" pitchFamily="18" charset="0"/>
                          <a:ea typeface="Garamond" panose="02020404030301010803" pitchFamily="18" charset="0"/>
                          <a:cs typeface="Garamond" panose="02020404030301010803" pitchFamily="18" charset="0"/>
                        </a:rPr>
                        <a:t> 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06910589"/>
                  </a:ext>
                </a:extLst>
              </a:tr>
            </a:tbl>
          </a:graphicData>
        </a:graphic>
      </p:graphicFrame>
      <p:sp>
        <p:nvSpPr>
          <p:cNvPr id="11" name="Title 10">
            <a:extLst>
              <a:ext uri="{FF2B5EF4-FFF2-40B4-BE49-F238E27FC236}">
                <a16:creationId xmlns:a16="http://schemas.microsoft.com/office/drawing/2014/main" id="{81F34242-85FD-4417-8579-D08AAA48B3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1423" y="-103412"/>
            <a:ext cx="10515600" cy="1325563"/>
          </a:xfrm>
        </p:spPr>
        <p:txBody>
          <a:bodyPr/>
          <a:lstStyle/>
          <a:p>
            <a:pPr algn="ctr"/>
            <a:r>
              <a:rPr lang="en-US" dirty="0"/>
              <a:t>Interpreting the Table</a:t>
            </a:r>
          </a:p>
        </p:txBody>
      </p:sp>
    </p:spTree>
    <p:extLst>
      <p:ext uri="{BB962C8B-B14F-4D97-AF65-F5344CB8AC3E}">
        <p14:creationId xmlns:p14="http://schemas.microsoft.com/office/powerpoint/2010/main" val="233029782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ame 3"/>
          <p:cNvSpPr/>
          <p:nvPr/>
        </p:nvSpPr>
        <p:spPr>
          <a:xfrm>
            <a:off x="181423" y="139574"/>
            <a:ext cx="11876254" cy="6568589"/>
          </a:xfrm>
          <a:prstGeom prst="frame">
            <a:avLst>
              <a:gd name="adj1" fmla="val 177"/>
            </a:avLst>
          </a:prstGeom>
          <a:ln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/>
          <a:lstStyle/>
          <a:p>
            <a:endParaRPr lang="en-US" b="1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69463D4D-0045-4102-ACD4-6EE7AE10423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05401" y="219075"/>
            <a:ext cx="1676400" cy="1701800"/>
          </a:xfrm>
          <a:prstGeom prst="rect">
            <a:avLst/>
          </a:prstGeom>
        </p:spPr>
      </p:pic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19237805-63FA-48B9-A7A6-32BDF9D4C24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35697847"/>
              </p:ext>
            </p:extLst>
          </p:nvPr>
        </p:nvGraphicFramePr>
        <p:xfrm>
          <a:off x="489098" y="946298"/>
          <a:ext cx="9736629" cy="5637901"/>
        </p:xfrm>
        <a:graphic>
          <a:graphicData uri="http://schemas.openxmlformats.org/drawingml/2006/table">
            <a:tbl>
              <a:tblPr firstRow="1" firstCol="1" bandRow="1"/>
              <a:tblGrid>
                <a:gridCol w="2727687">
                  <a:extLst>
                    <a:ext uri="{9D8B030D-6E8A-4147-A177-3AD203B41FA5}">
                      <a16:colId xmlns:a16="http://schemas.microsoft.com/office/drawing/2014/main" val="3347833870"/>
                    </a:ext>
                  </a:extLst>
                </a:gridCol>
                <a:gridCol w="1229824">
                  <a:extLst>
                    <a:ext uri="{9D8B030D-6E8A-4147-A177-3AD203B41FA5}">
                      <a16:colId xmlns:a16="http://schemas.microsoft.com/office/drawing/2014/main" val="913626780"/>
                    </a:ext>
                  </a:extLst>
                </a:gridCol>
                <a:gridCol w="1444253">
                  <a:extLst>
                    <a:ext uri="{9D8B030D-6E8A-4147-A177-3AD203B41FA5}">
                      <a16:colId xmlns:a16="http://schemas.microsoft.com/office/drawing/2014/main" val="669997022"/>
                    </a:ext>
                  </a:extLst>
                </a:gridCol>
                <a:gridCol w="1445306">
                  <a:extLst>
                    <a:ext uri="{9D8B030D-6E8A-4147-A177-3AD203B41FA5}">
                      <a16:colId xmlns:a16="http://schemas.microsoft.com/office/drawing/2014/main" val="1595845182"/>
                    </a:ext>
                  </a:extLst>
                </a:gridCol>
                <a:gridCol w="1444253">
                  <a:extLst>
                    <a:ext uri="{9D8B030D-6E8A-4147-A177-3AD203B41FA5}">
                      <a16:colId xmlns:a16="http://schemas.microsoft.com/office/drawing/2014/main" val="566741673"/>
                    </a:ext>
                  </a:extLst>
                </a:gridCol>
                <a:gridCol w="1445306">
                  <a:extLst>
                    <a:ext uri="{9D8B030D-6E8A-4147-A177-3AD203B41FA5}">
                      <a16:colId xmlns:a16="http://schemas.microsoft.com/office/drawing/2014/main" val="4036444128"/>
                    </a:ext>
                  </a:extLst>
                </a:gridCol>
              </a:tblGrid>
              <a:tr h="437120">
                <a:tc gridSpan="2"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>
                          <a:solidFill>
                            <a:srgbClr val="FFFFFF"/>
                          </a:solidFill>
                          <a:effectLst/>
                          <a:latin typeface="Garamond" panose="02020404030301010803" pitchFamily="18" charset="0"/>
                          <a:ea typeface="Garamond" panose="02020404030301010803" pitchFamily="18" charset="0"/>
                          <a:cs typeface="Garamond" panose="02020404030301010803" pitchFamily="18" charset="0"/>
                        </a:rPr>
                        <a:t>Literacy Measures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Garamond" panose="02020404030301010803" pitchFamily="18" charset="0"/>
                          <a:ea typeface="Garamond" panose="02020404030301010803" pitchFamily="18" charset="0"/>
                          <a:cs typeface="Garamond" panose="02020404030301010803" pitchFamily="18" charset="0"/>
                        </a:rPr>
                        <a:t> 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Garamond" panose="02020404030301010803" pitchFamily="18" charset="0"/>
                          <a:ea typeface="Garamond" panose="02020404030301010803" pitchFamily="18" charset="0"/>
                          <a:cs typeface="Garamond" panose="02020404030301010803" pitchFamily="18" charset="0"/>
                        </a:rPr>
                        <a:t> 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Garamond" panose="02020404030301010803" pitchFamily="18" charset="0"/>
                          <a:ea typeface="Garamond" panose="02020404030301010803" pitchFamily="18" charset="0"/>
                          <a:cs typeface="Garamond" panose="02020404030301010803" pitchFamily="18" charset="0"/>
                        </a:rPr>
                        <a:t> 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Garamond" panose="02020404030301010803" pitchFamily="18" charset="0"/>
                          <a:ea typeface="Garamond" panose="02020404030301010803" pitchFamily="18" charset="0"/>
                          <a:cs typeface="Garamond" panose="02020404030301010803" pitchFamily="18" charset="0"/>
                        </a:rPr>
                        <a:t> 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99789445"/>
                  </a:ext>
                </a:extLst>
              </a:tr>
              <a:tr h="547972">
                <a:tc gridSpan="2"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rgbClr val="000000"/>
                          </a:solidFill>
                          <a:effectLst/>
                          <a:highlight>
                            <a:srgbClr val="FFFF00"/>
                          </a:highlight>
                          <a:latin typeface="Garamond" panose="02020404030301010803" pitchFamily="18" charset="0"/>
                          <a:ea typeface="Garamond" panose="02020404030301010803" pitchFamily="18" charset="0"/>
                          <a:cs typeface="Garamond" panose="02020404030301010803" pitchFamily="18" charset="0"/>
                        </a:rPr>
                        <a:t>MAP – Reading (RIT score/National Percentile)</a:t>
                      </a:r>
                      <a:endParaRPr lang="en-US" sz="2000" dirty="0">
                        <a:effectLst/>
                        <a:highlight>
                          <a:srgbClr val="FFFF00"/>
                        </a:highlight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CECE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>
                          <a:solidFill>
                            <a:srgbClr val="000000"/>
                          </a:solidFill>
                          <a:effectLst/>
                          <a:highlight>
                            <a:srgbClr val="FFFF00"/>
                          </a:highlight>
                          <a:latin typeface="Garamond" panose="02020404030301010803" pitchFamily="18" charset="0"/>
                          <a:ea typeface="Garamond" panose="02020404030301010803" pitchFamily="18" charset="0"/>
                          <a:cs typeface="Garamond" panose="02020404030301010803" pitchFamily="18" charset="0"/>
                        </a:rPr>
                        <a:t>Aug RIT score</a:t>
                      </a:r>
                      <a:endParaRPr lang="en-US" sz="2000">
                        <a:effectLst/>
                        <a:highlight>
                          <a:srgbClr val="FFFF00"/>
                        </a:highlight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CEC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>
                          <a:solidFill>
                            <a:srgbClr val="000000"/>
                          </a:solidFill>
                          <a:effectLst/>
                          <a:highlight>
                            <a:srgbClr val="FFFF00"/>
                          </a:highlight>
                          <a:latin typeface="Garamond" panose="02020404030301010803" pitchFamily="18" charset="0"/>
                          <a:ea typeface="Garamond" panose="02020404030301010803" pitchFamily="18" charset="0"/>
                          <a:cs typeface="Garamond" panose="02020404030301010803" pitchFamily="18" charset="0"/>
                        </a:rPr>
                        <a:t>National Percentile</a:t>
                      </a:r>
                      <a:endParaRPr lang="en-US" sz="2000">
                        <a:effectLst/>
                        <a:highlight>
                          <a:srgbClr val="FFFF00"/>
                        </a:highlight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CEC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>
                          <a:solidFill>
                            <a:srgbClr val="000000"/>
                          </a:solidFill>
                          <a:effectLst/>
                          <a:highlight>
                            <a:srgbClr val="FFFF00"/>
                          </a:highlight>
                          <a:latin typeface="Garamond" panose="02020404030301010803" pitchFamily="18" charset="0"/>
                          <a:ea typeface="Garamond" panose="02020404030301010803" pitchFamily="18" charset="0"/>
                          <a:cs typeface="Garamond" panose="02020404030301010803" pitchFamily="18" charset="0"/>
                        </a:rPr>
                        <a:t>Jan RIT score</a:t>
                      </a:r>
                      <a:endParaRPr lang="en-US" sz="2000">
                        <a:effectLst/>
                        <a:highlight>
                          <a:srgbClr val="FFFF00"/>
                        </a:highlight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CEC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rgbClr val="000000"/>
                          </a:solidFill>
                          <a:effectLst/>
                          <a:highlight>
                            <a:srgbClr val="FFFF00"/>
                          </a:highlight>
                          <a:latin typeface="Garamond" panose="02020404030301010803" pitchFamily="18" charset="0"/>
                          <a:ea typeface="Garamond" panose="02020404030301010803" pitchFamily="18" charset="0"/>
                          <a:cs typeface="Garamond" panose="02020404030301010803" pitchFamily="18" charset="0"/>
                        </a:rPr>
                        <a:t>National Percentile</a:t>
                      </a:r>
                      <a:endParaRPr lang="en-US" sz="2000" dirty="0">
                        <a:effectLst/>
                        <a:highlight>
                          <a:srgbClr val="FFFF00"/>
                        </a:highlight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CEC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08468384"/>
                  </a:ext>
                </a:extLst>
              </a:tr>
              <a:tr h="437120">
                <a:tc gridSpan="2"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Garamond" panose="02020404030301010803" pitchFamily="18" charset="0"/>
                          <a:ea typeface="Garamond" panose="02020404030301010803" pitchFamily="18" charset="0"/>
                          <a:cs typeface="Garamond" panose="02020404030301010803" pitchFamily="18" charset="0"/>
                        </a:rPr>
                        <a:t> 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CECE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effectLst/>
                          <a:latin typeface="Garamond" panose="02020404030301010803" pitchFamily="18" charset="0"/>
                          <a:ea typeface="Garamond" panose="02020404030301010803" pitchFamily="18" charset="0"/>
                          <a:cs typeface="Garamond" panose="02020404030301010803" pitchFamily="18" charset="0"/>
                        </a:rPr>
                        <a:t> 200</a:t>
                      </a:r>
                      <a:endParaRPr lang="en-US" sz="20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CEC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effectLst/>
                          <a:latin typeface="Garamond" panose="02020404030301010803" pitchFamily="18" charset="0"/>
                          <a:ea typeface="Garamond" panose="02020404030301010803" pitchFamily="18" charset="0"/>
                          <a:cs typeface="Garamond" panose="02020404030301010803" pitchFamily="18" charset="0"/>
                        </a:rPr>
                        <a:t> 97</a:t>
                      </a:r>
                      <a:endParaRPr lang="en-US" sz="20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CEC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effectLst/>
                          <a:latin typeface="Garamond" panose="02020404030301010803" pitchFamily="18" charset="0"/>
                          <a:ea typeface="Garamond" panose="02020404030301010803" pitchFamily="18" charset="0"/>
                          <a:cs typeface="Garamond" panose="02020404030301010803" pitchFamily="18" charset="0"/>
                        </a:rPr>
                        <a:t> 205</a:t>
                      </a:r>
                      <a:endParaRPr lang="en-US" sz="20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CEC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effectLst/>
                          <a:latin typeface="Garamond" panose="02020404030301010803" pitchFamily="18" charset="0"/>
                          <a:ea typeface="Garamond" panose="02020404030301010803" pitchFamily="18" charset="0"/>
                          <a:cs typeface="Garamond" panose="02020404030301010803" pitchFamily="18" charset="0"/>
                        </a:rPr>
                        <a:t> 96</a:t>
                      </a:r>
                      <a:endParaRPr lang="en-US" sz="20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CEC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3899418"/>
                  </a:ext>
                </a:extLst>
              </a:tr>
              <a:tr h="1095944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  <a:ea typeface="Garamond" panose="02020404030301010803" pitchFamily="18" charset="0"/>
                          <a:cs typeface="Garamond" panose="02020404030301010803" pitchFamily="18" charset="0"/>
                        </a:rPr>
                        <a:t>Lexia Core-5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  <a:ea typeface="Garamond" panose="02020404030301010803" pitchFamily="18" charset="0"/>
                          <a:cs typeface="Garamond" panose="02020404030301010803" pitchFamily="18" charset="0"/>
                        </a:rPr>
                        <a:t>Start 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  <a:ea typeface="Garamond" panose="02020404030301010803" pitchFamily="18" charset="0"/>
                          <a:cs typeface="Garamond" panose="02020404030301010803" pitchFamily="18" charset="0"/>
                        </a:rPr>
                        <a:t>Date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  <a:ea typeface="Garamond" panose="02020404030301010803" pitchFamily="18" charset="0"/>
                          <a:cs typeface="Garamond" panose="02020404030301010803" pitchFamily="18" charset="0"/>
                        </a:rPr>
                        <a:t>Starting Level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  <a:ea typeface="Garamond" panose="02020404030301010803" pitchFamily="18" charset="0"/>
                          <a:cs typeface="Garamond" panose="02020404030301010803" pitchFamily="18" charset="0"/>
                        </a:rPr>
                        <a:t>Total Units Completed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  <a:ea typeface="Garamond" panose="02020404030301010803" pitchFamily="18" charset="0"/>
                          <a:cs typeface="Garamond" panose="02020404030301010803" pitchFamily="18" charset="0"/>
                        </a:rPr>
                        <a:t>Current Level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  <a:ea typeface="Garamond" panose="02020404030301010803" pitchFamily="18" charset="0"/>
                          <a:cs typeface="Garamond" panose="02020404030301010803" pitchFamily="18" charset="0"/>
                        </a:rPr>
                        <a:t>Level Placement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48437618"/>
                  </a:ext>
                </a:extLst>
              </a:tr>
              <a:tr h="43712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Garamond" panose="02020404030301010803" pitchFamily="18" charset="0"/>
                          <a:ea typeface="Garamond" panose="02020404030301010803" pitchFamily="18" charset="0"/>
                          <a:cs typeface="Garamond" panose="02020404030301010803" pitchFamily="18" charset="0"/>
                        </a:rPr>
                        <a:t> 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Garamond" panose="02020404030301010803" pitchFamily="18" charset="0"/>
                          <a:ea typeface="Garamond" panose="02020404030301010803" pitchFamily="18" charset="0"/>
                          <a:cs typeface="Garamond" panose="02020404030301010803" pitchFamily="18" charset="0"/>
                        </a:rPr>
                        <a:t> 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Garamond" panose="02020404030301010803" pitchFamily="18" charset="0"/>
                          <a:ea typeface="Garamond" panose="02020404030301010803" pitchFamily="18" charset="0"/>
                          <a:cs typeface="Garamond" panose="02020404030301010803" pitchFamily="18" charset="0"/>
                        </a:rPr>
                        <a:t> 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Garamond" panose="02020404030301010803" pitchFamily="18" charset="0"/>
                          <a:ea typeface="Garamond" panose="02020404030301010803" pitchFamily="18" charset="0"/>
                          <a:cs typeface="Garamond" panose="02020404030301010803" pitchFamily="18" charset="0"/>
                        </a:rPr>
                        <a:t> 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Garamond" panose="02020404030301010803" pitchFamily="18" charset="0"/>
                          <a:ea typeface="Garamond" panose="02020404030301010803" pitchFamily="18" charset="0"/>
                          <a:cs typeface="Garamond" panose="02020404030301010803" pitchFamily="18" charset="0"/>
                        </a:rPr>
                        <a:t> 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Garamond" panose="02020404030301010803" pitchFamily="18" charset="0"/>
                          <a:ea typeface="Garamond" panose="02020404030301010803" pitchFamily="18" charset="0"/>
                          <a:cs typeface="Garamond" panose="02020404030301010803" pitchFamily="18" charset="0"/>
                        </a:rPr>
                        <a:t> 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87436269"/>
                  </a:ext>
                </a:extLst>
              </a:tr>
              <a:tr h="437120">
                <a:tc gridSpan="2"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>
                          <a:solidFill>
                            <a:srgbClr val="FFFFFF"/>
                          </a:solidFill>
                          <a:effectLst/>
                          <a:latin typeface="Garamond" panose="02020404030301010803" pitchFamily="18" charset="0"/>
                          <a:ea typeface="Garamond" panose="02020404030301010803" pitchFamily="18" charset="0"/>
                          <a:cs typeface="Garamond" panose="02020404030301010803" pitchFamily="18" charset="0"/>
                        </a:rPr>
                        <a:t>Math Measures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Garamond" panose="02020404030301010803" pitchFamily="18" charset="0"/>
                          <a:ea typeface="Garamond" panose="02020404030301010803" pitchFamily="18" charset="0"/>
                          <a:cs typeface="Garamond" panose="02020404030301010803" pitchFamily="18" charset="0"/>
                        </a:rPr>
                        <a:t> 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Garamond" panose="02020404030301010803" pitchFamily="18" charset="0"/>
                          <a:ea typeface="Garamond" panose="02020404030301010803" pitchFamily="18" charset="0"/>
                          <a:cs typeface="Garamond" panose="02020404030301010803" pitchFamily="18" charset="0"/>
                        </a:rPr>
                        <a:t> 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Garamond" panose="02020404030301010803" pitchFamily="18" charset="0"/>
                          <a:ea typeface="Garamond" panose="02020404030301010803" pitchFamily="18" charset="0"/>
                          <a:cs typeface="Garamond" panose="02020404030301010803" pitchFamily="18" charset="0"/>
                        </a:rPr>
                        <a:t> 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Garamond" panose="02020404030301010803" pitchFamily="18" charset="0"/>
                          <a:ea typeface="Garamond" panose="02020404030301010803" pitchFamily="18" charset="0"/>
                          <a:cs typeface="Garamond" panose="02020404030301010803" pitchFamily="18" charset="0"/>
                        </a:rPr>
                        <a:t> 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862458"/>
                  </a:ext>
                </a:extLst>
              </a:tr>
              <a:tr h="547972">
                <a:tc gridSpan="2"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rgbClr val="000000"/>
                          </a:solidFill>
                          <a:effectLst/>
                          <a:highlight>
                            <a:srgbClr val="FFFF00"/>
                          </a:highlight>
                          <a:latin typeface="Garamond" panose="02020404030301010803" pitchFamily="18" charset="0"/>
                          <a:ea typeface="Garamond" panose="02020404030301010803" pitchFamily="18" charset="0"/>
                          <a:cs typeface="Garamond" panose="02020404030301010803" pitchFamily="18" charset="0"/>
                        </a:rPr>
                        <a:t>MAP - Math (RIT score/National Percentile)</a:t>
                      </a:r>
                      <a:endParaRPr lang="en-US" sz="2000" dirty="0">
                        <a:effectLst/>
                        <a:highlight>
                          <a:srgbClr val="FFFF00"/>
                        </a:highlight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CECE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>
                          <a:solidFill>
                            <a:srgbClr val="000000"/>
                          </a:solidFill>
                          <a:effectLst/>
                          <a:highlight>
                            <a:srgbClr val="FFFF00"/>
                          </a:highlight>
                          <a:latin typeface="Garamond" panose="02020404030301010803" pitchFamily="18" charset="0"/>
                          <a:ea typeface="Garamond" panose="02020404030301010803" pitchFamily="18" charset="0"/>
                          <a:cs typeface="Garamond" panose="02020404030301010803" pitchFamily="18" charset="0"/>
                        </a:rPr>
                        <a:t>Aug RIT score</a:t>
                      </a:r>
                      <a:endParaRPr lang="en-US" sz="2000">
                        <a:effectLst/>
                        <a:highlight>
                          <a:srgbClr val="FFFF00"/>
                        </a:highlight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CEC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>
                          <a:solidFill>
                            <a:srgbClr val="000000"/>
                          </a:solidFill>
                          <a:effectLst/>
                          <a:highlight>
                            <a:srgbClr val="FFFF00"/>
                          </a:highlight>
                          <a:latin typeface="Garamond" panose="02020404030301010803" pitchFamily="18" charset="0"/>
                          <a:ea typeface="Garamond" panose="02020404030301010803" pitchFamily="18" charset="0"/>
                          <a:cs typeface="Garamond" panose="02020404030301010803" pitchFamily="18" charset="0"/>
                        </a:rPr>
                        <a:t>National Percentile</a:t>
                      </a:r>
                      <a:endParaRPr lang="en-US" sz="2000">
                        <a:effectLst/>
                        <a:highlight>
                          <a:srgbClr val="FFFF00"/>
                        </a:highlight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CEC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>
                          <a:solidFill>
                            <a:srgbClr val="000000"/>
                          </a:solidFill>
                          <a:effectLst/>
                          <a:highlight>
                            <a:srgbClr val="FFFF00"/>
                          </a:highlight>
                          <a:latin typeface="Garamond" panose="02020404030301010803" pitchFamily="18" charset="0"/>
                          <a:ea typeface="Garamond" panose="02020404030301010803" pitchFamily="18" charset="0"/>
                          <a:cs typeface="Garamond" panose="02020404030301010803" pitchFamily="18" charset="0"/>
                        </a:rPr>
                        <a:t>Jan RIT score</a:t>
                      </a:r>
                      <a:endParaRPr lang="en-US" sz="2000">
                        <a:effectLst/>
                        <a:highlight>
                          <a:srgbClr val="FFFF00"/>
                        </a:highlight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CEC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rgbClr val="000000"/>
                          </a:solidFill>
                          <a:effectLst/>
                          <a:highlight>
                            <a:srgbClr val="FFFF00"/>
                          </a:highlight>
                          <a:latin typeface="Garamond" panose="02020404030301010803" pitchFamily="18" charset="0"/>
                          <a:ea typeface="Garamond" panose="02020404030301010803" pitchFamily="18" charset="0"/>
                          <a:cs typeface="Garamond" panose="02020404030301010803" pitchFamily="18" charset="0"/>
                        </a:rPr>
                        <a:t>National Percentile</a:t>
                      </a:r>
                      <a:endParaRPr lang="en-US" sz="2000" dirty="0">
                        <a:effectLst/>
                        <a:highlight>
                          <a:srgbClr val="FFFF00"/>
                        </a:highlight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CEC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47119431"/>
                  </a:ext>
                </a:extLst>
              </a:tr>
              <a:tr h="437120">
                <a:tc gridSpan="2"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Garamond" panose="02020404030301010803" pitchFamily="18" charset="0"/>
                          <a:ea typeface="Garamond" panose="02020404030301010803" pitchFamily="18" charset="0"/>
                          <a:cs typeface="Garamond" panose="02020404030301010803" pitchFamily="18" charset="0"/>
                        </a:rPr>
                        <a:t> 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CECE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effectLst/>
                          <a:latin typeface="Garamond" panose="02020404030301010803" pitchFamily="18" charset="0"/>
                          <a:ea typeface="Garamond" panose="02020404030301010803" pitchFamily="18" charset="0"/>
                          <a:cs typeface="Garamond" panose="02020404030301010803" pitchFamily="18" charset="0"/>
                        </a:rPr>
                        <a:t> 210</a:t>
                      </a:r>
                      <a:endParaRPr lang="en-US" sz="20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CEC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effectLst/>
                          <a:latin typeface="Garamond" panose="02020404030301010803" pitchFamily="18" charset="0"/>
                          <a:ea typeface="Garamond" panose="02020404030301010803" pitchFamily="18" charset="0"/>
                          <a:cs typeface="Garamond" panose="02020404030301010803" pitchFamily="18" charset="0"/>
                        </a:rPr>
                        <a:t> 76</a:t>
                      </a:r>
                      <a:endParaRPr lang="en-US" sz="20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CEC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effectLst/>
                          <a:latin typeface="Garamond" panose="02020404030301010803" pitchFamily="18" charset="0"/>
                          <a:ea typeface="Garamond" panose="02020404030301010803" pitchFamily="18" charset="0"/>
                          <a:cs typeface="Garamond" panose="02020404030301010803" pitchFamily="18" charset="0"/>
                        </a:rPr>
                        <a:t> 216</a:t>
                      </a:r>
                      <a:endParaRPr lang="en-US" sz="20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CEC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effectLst/>
                          <a:latin typeface="Garamond" panose="02020404030301010803" pitchFamily="18" charset="0"/>
                          <a:ea typeface="Garamond" panose="02020404030301010803" pitchFamily="18" charset="0"/>
                          <a:cs typeface="Garamond" panose="02020404030301010803" pitchFamily="18" charset="0"/>
                        </a:rPr>
                        <a:t> 76</a:t>
                      </a:r>
                      <a:endParaRPr lang="en-US" sz="20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CEC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33821343"/>
                  </a:ext>
                </a:extLst>
              </a:tr>
              <a:tr h="821957">
                <a:tc gridSpan="2"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  <a:ea typeface="Garamond" panose="02020404030301010803" pitchFamily="18" charset="0"/>
                          <a:cs typeface="Garamond" panose="02020404030301010803" pitchFamily="18" charset="0"/>
                        </a:rPr>
                        <a:t>iReady - Math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  <a:ea typeface="Garamond" panose="02020404030301010803" pitchFamily="18" charset="0"/>
                          <a:cs typeface="Garamond" panose="02020404030301010803" pitchFamily="18" charset="0"/>
                        </a:rPr>
                        <a:t>Diagnostic Date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  <a:ea typeface="Garamond" panose="02020404030301010803" pitchFamily="18" charset="0"/>
                          <a:cs typeface="Garamond" panose="02020404030301010803" pitchFamily="18" charset="0"/>
                        </a:rPr>
                        <a:t>Diagnostic Score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  <a:ea typeface="Garamond" panose="02020404030301010803" pitchFamily="18" charset="0"/>
                          <a:cs typeface="Garamond" panose="02020404030301010803" pitchFamily="18" charset="0"/>
                        </a:rPr>
                        <a:t>Lessons Completed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  <a:ea typeface="Garamond" panose="02020404030301010803" pitchFamily="18" charset="0"/>
                          <a:cs typeface="Garamond" panose="02020404030301010803" pitchFamily="18" charset="0"/>
                        </a:rPr>
                        <a:t>Level Placement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87890470"/>
                  </a:ext>
                </a:extLst>
              </a:tr>
              <a:tr h="437120">
                <a:tc gridSpan="2"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Garamond" panose="02020404030301010803" pitchFamily="18" charset="0"/>
                          <a:ea typeface="Garamond" panose="02020404030301010803" pitchFamily="18" charset="0"/>
                          <a:cs typeface="Garamond" panose="02020404030301010803" pitchFamily="18" charset="0"/>
                        </a:rPr>
                        <a:t> 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Garamond" panose="02020404030301010803" pitchFamily="18" charset="0"/>
                          <a:ea typeface="Garamond" panose="02020404030301010803" pitchFamily="18" charset="0"/>
                          <a:cs typeface="Garamond" panose="02020404030301010803" pitchFamily="18" charset="0"/>
                        </a:rPr>
                        <a:t> 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Garamond" panose="02020404030301010803" pitchFamily="18" charset="0"/>
                          <a:ea typeface="Garamond" panose="02020404030301010803" pitchFamily="18" charset="0"/>
                          <a:cs typeface="Garamond" panose="02020404030301010803" pitchFamily="18" charset="0"/>
                        </a:rPr>
                        <a:t> 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Garamond" panose="02020404030301010803" pitchFamily="18" charset="0"/>
                          <a:ea typeface="Garamond" panose="02020404030301010803" pitchFamily="18" charset="0"/>
                          <a:cs typeface="Garamond" panose="02020404030301010803" pitchFamily="18" charset="0"/>
                        </a:rPr>
                        <a:t> 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Garamond" panose="02020404030301010803" pitchFamily="18" charset="0"/>
                          <a:ea typeface="Garamond" panose="02020404030301010803" pitchFamily="18" charset="0"/>
                          <a:cs typeface="Garamond" panose="02020404030301010803" pitchFamily="18" charset="0"/>
                        </a:rPr>
                        <a:t> 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06910589"/>
                  </a:ext>
                </a:extLst>
              </a:tr>
            </a:tbl>
          </a:graphicData>
        </a:graphic>
      </p:graphicFrame>
      <p:sp>
        <p:nvSpPr>
          <p:cNvPr id="11" name="Title 10">
            <a:extLst>
              <a:ext uri="{FF2B5EF4-FFF2-40B4-BE49-F238E27FC236}">
                <a16:creationId xmlns:a16="http://schemas.microsoft.com/office/drawing/2014/main" id="{81F34242-85FD-4417-8579-D08AAA48B3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1423" y="-103412"/>
            <a:ext cx="10515600" cy="1325563"/>
          </a:xfrm>
        </p:spPr>
        <p:txBody>
          <a:bodyPr/>
          <a:lstStyle/>
          <a:p>
            <a:pPr algn="ctr"/>
            <a:r>
              <a:rPr lang="en-US" dirty="0"/>
              <a:t>Interpreting the Table</a:t>
            </a:r>
          </a:p>
        </p:txBody>
      </p:sp>
    </p:spTree>
    <p:extLst>
      <p:ext uri="{BB962C8B-B14F-4D97-AF65-F5344CB8AC3E}">
        <p14:creationId xmlns:p14="http://schemas.microsoft.com/office/powerpoint/2010/main" val="224903649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39574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US" sz="4800" dirty="0"/>
              <a:t>MAP Testing – Teacher Resources</a:t>
            </a:r>
          </a:p>
        </p:txBody>
      </p:sp>
      <p:sp>
        <p:nvSpPr>
          <p:cNvPr id="4" name="Frame 3"/>
          <p:cNvSpPr/>
          <p:nvPr/>
        </p:nvSpPr>
        <p:spPr>
          <a:xfrm>
            <a:off x="181423" y="139574"/>
            <a:ext cx="11876254" cy="6568589"/>
          </a:xfrm>
          <a:prstGeom prst="frame">
            <a:avLst>
              <a:gd name="adj1" fmla="val 177"/>
            </a:avLst>
          </a:prstGeom>
          <a:ln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/>
          <a:lstStyle/>
          <a:p>
            <a:endParaRPr lang="en-US" b="1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69463D4D-0045-4102-ACD4-6EE7AE10423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05401" y="219075"/>
            <a:ext cx="1676400" cy="1701800"/>
          </a:xfrm>
          <a:prstGeom prst="rect">
            <a:avLst/>
          </a:prstGeom>
        </p:spPr>
      </p:pic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B18D873E-8E82-4387-A373-B78999FC48F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Class Report – analyze instructional needs for the class</a:t>
            </a:r>
          </a:p>
          <a:p>
            <a:r>
              <a:rPr lang="en-US" dirty="0"/>
              <a:t>Student profile – identify individual student areas of strength and focus.  Identify areas where students are ready for further instruction</a:t>
            </a:r>
          </a:p>
          <a:p>
            <a:r>
              <a:rPr lang="en-US" dirty="0"/>
              <a:t>Learning Continuum – provides insight into instructional grouping based on identified student areas to develop.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0118452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39574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US" sz="4800" dirty="0"/>
              <a:t>Lexia Core 5</a:t>
            </a:r>
          </a:p>
        </p:txBody>
      </p:sp>
      <p:sp>
        <p:nvSpPr>
          <p:cNvPr id="4" name="Frame 3"/>
          <p:cNvSpPr/>
          <p:nvPr/>
        </p:nvSpPr>
        <p:spPr>
          <a:xfrm>
            <a:off x="181423" y="139574"/>
            <a:ext cx="11876254" cy="6568589"/>
          </a:xfrm>
          <a:prstGeom prst="frame">
            <a:avLst>
              <a:gd name="adj1" fmla="val 177"/>
            </a:avLst>
          </a:prstGeom>
          <a:ln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/>
          <a:lstStyle/>
          <a:p>
            <a:endParaRPr lang="en-US" b="1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69463D4D-0045-4102-ACD4-6EE7AE10423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05401" y="219075"/>
            <a:ext cx="1676400" cy="1701800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A0E0D5EC-544B-494F-ADE8-57C64A4B4849}"/>
              </a:ext>
            </a:extLst>
          </p:cNvPr>
          <p:cNvSpPr/>
          <p:nvPr/>
        </p:nvSpPr>
        <p:spPr>
          <a:xfrm>
            <a:off x="766778" y="5782988"/>
            <a:ext cx="537140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/>
              <a:t>http://www.lexialearning.com/</a:t>
            </a:r>
          </a:p>
        </p:txBody>
      </p:sp>
      <p:pic>
        <p:nvPicPr>
          <p:cNvPr id="1026" name="Picture 2" descr="Linh.Ngo | Lexia Learning">
            <a:extLst>
              <a:ext uri="{FF2B5EF4-FFF2-40B4-BE49-F238E27FC236}">
                <a16:creationId xmlns:a16="http://schemas.microsoft.com/office/drawing/2014/main" id="{5860FBA4-C196-4626-83A6-E2D5137218A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00583" y="4361885"/>
            <a:ext cx="4153217" cy="20313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5AE8113C-C6A3-45F0-9C27-59BE73025D3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62324" y="1394189"/>
            <a:ext cx="10515600" cy="4351338"/>
          </a:xfrm>
        </p:spPr>
        <p:txBody>
          <a:bodyPr>
            <a:normAutofit lnSpcReduction="10000"/>
          </a:bodyPr>
          <a:lstStyle/>
          <a:p>
            <a:r>
              <a:rPr lang="en-US" sz="4000" dirty="0"/>
              <a:t>Computer-based program that helps develop reading skills in:</a:t>
            </a:r>
          </a:p>
          <a:p>
            <a:pPr lvl="1"/>
            <a:r>
              <a:rPr lang="en-US" sz="3600" dirty="0"/>
              <a:t>Phonological awareness</a:t>
            </a:r>
          </a:p>
          <a:p>
            <a:pPr lvl="1"/>
            <a:r>
              <a:rPr lang="en-US" sz="3600" dirty="0"/>
              <a:t>Phonics</a:t>
            </a:r>
          </a:p>
          <a:p>
            <a:pPr lvl="1"/>
            <a:r>
              <a:rPr lang="en-US" sz="3600" dirty="0"/>
              <a:t>Structural Analysis</a:t>
            </a:r>
          </a:p>
          <a:p>
            <a:pPr lvl="1"/>
            <a:r>
              <a:rPr lang="en-US" sz="3600" dirty="0"/>
              <a:t>Fluency</a:t>
            </a:r>
          </a:p>
          <a:p>
            <a:pPr lvl="1"/>
            <a:r>
              <a:rPr lang="en-US" sz="3600" dirty="0"/>
              <a:t>Vocabulary</a:t>
            </a:r>
          </a:p>
          <a:p>
            <a:pPr lvl="1"/>
            <a:r>
              <a:rPr lang="en-US" sz="3600" dirty="0"/>
              <a:t>Comprehension</a:t>
            </a:r>
          </a:p>
          <a:p>
            <a:pPr lvl="1"/>
            <a:endParaRPr lang="en-US" sz="3600" dirty="0"/>
          </a:p>
          <a:p>
            <a:endParaRPr lang="en-US" sz="4000" dirty="0"/>
          </a:p>
          <a:p>
            <a:pPr marL="0" indent="0">
              <a:buNone/>
            </a:pP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64657727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6198FCF-C0C2-45E3-A6E9-E6DB1C5293B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8057" y="1544206"/>
            <a:ext cx="10096500" cy="46291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39574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US" sz="4800" dirty="0"/>
              <a:t>Lexia Core 5</a:t>
            </a:r>
          </a:p>
        </p:txBody>
      </p:sp>
      <p:sp>
        <p:nvSpPr>
          <p:cNvPr id="4" name="Frame 3"/>
          <p:cNvSpPr/>
          <p:nvPr/>
        </p:nvSpPr>
        <p:spPr>
          <a:xfrm>
            <a:off x="181423" y="139574"/>
            <a:ext cx="11876254" cy="6568589"/>
          </a:xfrm>
          <a:prstGeom prst="frame">
            <a:avLst>
              <a:gd name="adj1" fmla="val 177"/>
            </a:avLst>
          </a:prstGeom>
          <a:ln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/>
          <a:lstStyle/>
          <a:p>
            <a:endParaRPr lang="en-US" b="1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69463D4D-0045-4102-ACD4-6EE7AE10423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205401" y="219075"/>
            <a:ext cx="1676400" cy="1701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384688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F274792-06BD-480A-BD63-5DC16AFAAAD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48033" y="1468209"/>
            <a:ext cx="3295933" cy="4394578"/>
          </a:xfrm>
          <a:prstGeom prst="rect">
            <a:avLst/>
          </a:prstGeom>
        </p:spPr>
      </p:pic>
      <p:sp>
        <p:nvSpPr>
          <p:cNvPr id="4" name="Frame 3"/>
          <p:cNvSpPr/>
          <p:nvPr/>
        </p:nvSpPr>
        <p:spPr>
          <a:xfrm>
            <a:off x="181423" y="289411"/>
            <a:ext cx="11876254" cy="6568589"/>
          </a:xfrm>
          <a:prstGeom prst="frame">
            <a:avLst>
              <a:gd name="adj1" fmla="val 177"/>
            </a:avLst>
          </a:prstGeom>
          <a:ln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/>
          <a:lstStyle/>
          <a:p>
            <a:endParaRPr lang="en-US" b="1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2EE5879-0925-4130-987C-C327D695F1DA}"/>
              </a:ext>
            </a:extLst>
          </p:cNvPr>
          <p:cNvSpPr txBox="1"/>
          <p:nvPr/>
        </p:nvSpPr>
        <p:spPr>
          <a:xfrm>
            <a:off x="3217920" y="319473"/>
            <a:ext cx="645217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/>
              <a:t>Welcome Elle Temple!</a:t>
            </a:r>
          </a:p>
        </p:txBody>
      </p:sp>
    </p:spTree>
    <p:extLst>
      <p:ext uri="{BB962C8B-B14F-4D97-AF65-F5344CB8AC3E}">
        <p14:creationId xmlns:p14="http://schemas.microsoft.com/office/powerpoint/2010/main" val="205525582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39574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US" sz="4800" dirty="0"/>
              <a:t>Lexia Core 5</a:t>
            </a:r>
          </a:p>
        </p:txBody>
      </p:sp>
      <p:sp>
        <p:nvSpPr>
          <p:cNvPr id="4" name="Frame 3"/>
          <p:cNvSpPr/>
          <p:nvPr/>
        </p:nvSpPr>
        <p:spPr>
          <a:xfrm>
            <a:off x="181423" y="139574"/>
            <a:ext cx="11876254" cy="6568589"/>
          </a:xfrm>
          <a:prstGeom prst="frame">
            <a:avLst>
              <a:gd name="adj1" fmla="val 177"/>
            </a:avLst>
          </a:prstGeom>
          <a:ln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/>
          <a:lstStyle/>
          <a:p>
            <a:endParaRPr lang="en-US" b="1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69463D4D-0045-4102-ACD4-6EE7AE10423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05401" y="219075"/>
            <a:ext cx="1676400" cy="1701800"/>
          </a:xfrm>
          <a:prstGeom prst="rect">
            <a:avLst/>
          </a:prstGeom>
        </p:spPr>
      </p:pic>
      <p:pic>
        <p:nvPicPr>
          <p:cNvPr id="2052" name="Picture 4" descr="Independent, Student-Driven Learning | Lexia Reading Core5">
            <a:extLst>
              <a:ext uri="{FF2B5EF4-FFF2-40B4-BE49-F238E27FC236}">
                <a16:creationId xmlns:a16="http://schemas.microsoft.com/office/drawing/2014/main" id="{6FDECA2F-DA4B-482B-A2DE-FA3F2146D2D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0199" y="228096"/>
            <a:ext cx="8551611" cy="64903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3338082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39574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US" sz="4800" dirty="0"/>
              <a:t>Lexia Core 5</a:t>
            </a:r>
          </a:p>
        </p:txBody>
      </p:sp>
      <p:sp>
        <p:nvSpPr>
          <p:cNvPr id="4" name="Frame 3"/>
          <p:cNvSpPr/>
          <p:nvPr/>
        </p:nvSpPr>
        <p:spPr>
          <a:xfrm>
            <a:off x="181423" y="139574"/>
            <a:ext cx="11876254" cy="6568589"/>
          </a:xfrm>
          <a:prstGeom prst="frame">
            <a:avLst>
              <a:gd name="adj1" fmla="val 177"/>
            </a:avLst>
          </a:prstGeom>
          <a:ln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/>
          <a:lstStyle/>
          <a:p>
            <a:endParaRPr lang="en-US" b="1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69463D4D-0045-4102-ACD4-6EE7AE10423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05401" y="219075"/>
            <a:ext cx="1676400" cy="1701800"/>
          </a:xfrm>
          <a:prstGeom prst="rect">
            <a:avLst/>
          </a:prstGeom>
        </p:spPr>
      </p:pic>
      <p:pic>
        <p:nvPicPr>
          <p:cNvPr id="2050" name="Picture 2" descr="Pin on Malinda">
            <a:extLst>
              <a:ext uri="{FF2B5EF4-FFF2-40B4-BE49-F238E27FC236}">
                <a16:creationId xmlns:a16="http://schemas.microsoft.com/office/drawing/2014/main" id="{94EA23C7-DEE1-491C-81AA-1241FBAE28B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9001660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39574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US" sz="4800" dirty="0"/>
              <a:t>Lexia Core 5</a:t>
            </a:r>
          </a:p>
        </p:txBody>
      </p:sp>
      <p:sp>
        <p:nvSpPr>
          <p:cNvPr id="4" name="Frame 3"/>
          <p:cNvSpPr/>
          <p:nvPr/>
        </p:nvSpPr>
        <p:spPr>
          <a:xfrm>
            <a:off x="181423" y="139574"/>
            <a:ext cx="11876254" cy="6568589"/>
          </a:xfrm>
          <a:prstGeom prst="frame">
            <a:avLst>
              <a:gd name="adj1" fmla="val 177"/>
            </a:avLst>
          </a:prstGeom>
          <a:ln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/>
          <a:lstStyle/>
          <a:p>
            <a:endParaRPr lang="en-US" b="1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69463D4D-0045-4102-ACD4-6EE7AE10423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05401" y="219075"/>
            <a:ext cx="1676400" cy="1701800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A0E0D5EC-544B-494F-ADE8-57C64A4B4849}"/>
              </a:ext>
            </a:extLst>
          </p:cNvPr>
          <p:cNvSpPr/>
          <p:nvPr/>
        </p:nvSpPr>
        <p:spPr>
          <a:xfrm>
            <a:off x="766778" y="5782988"/>
            <a:ext cx="537140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/>
              <a:t>http://www.lexialearning.com/</a:t>
            </a:r>
          </a:p>
        </p:txBody>
      </p:sp>
      <p:pic>
        <p:nvPicPr>
          <p:cNvPr id="1026" name="Picture 2" descr="Linh.Ngo | Lexia Learning">
            <a:extLst>
              <a:ext uri="{FF2B5EF4-FFF2-40B4-BE49-F238E27FC236}">
                <a16:creationId xmlns:a16="http://schemas.microsoft.com/office/drawing/2014/main" id="{5860FBA4-C196-4626-83A6-E2D5137218A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9904" y="4653919"/>
            <a:ext cx="4153217" cy="20313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5AE8113C-C6A3-45F0-9C27-59BE73025D3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1227" y="1541680"/>
            <a:ext cx="10515600" cy="4351338"/>
          </a:xfrm>
        </p:spPr>
        <p:txBody>
          <a:bodyPr>
            <a:normAutofit/>
          </a:bodyPr>
          <a:lstStyle/>
          <a:p>
            <a:r>
              <a:rPr lang="en-US" sz="4000" dirty="0"/>
              <a:t>Our goal:  For students to show growth throughout the year by completing a level every 5-6 weeks. </a:t>
            </a:r>
          </a:p>
          <a:p>
            <a:r>
              <a:rPr lang="en-US" sz="4000" dirty="0"/>
              <a:t>Percy Priest Data since November</a:t>
            </a:r>
          </a:p>
          <a:p>
            <a:pPr lvl="1"/>
            <a:r>
              <a:rPr lang="en-US" sz="3200" dirty="0"/>
              <a:t>15% increase in students working above grade level</a:t>
            </a:r>
          </a:p>
          <a:p>
            <a:pPr lvl="1"/>
            <a:r>
              <a:rPr lang="en-US" sz="3200" dirty="0"/>
              <a:t>10% decrease in students working below grade level </a:t>
            </a:r>
          </a:p>
          <a:p>
            <a:pPr lvl="1"/>
            <a:endParaRPr lang="en-US" sz="3600" dirty="0"/>
          </a:p>
          <a:p>
            <a:endParaRPr lang="en-US" sz="4000" dirty="0"/>
          </a:p>
          <a:p>
            <a:pPr marL="0" indent="0">
              <a:buNone/>
            </a:pP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151304523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ame 3"/>
          <p:cNvSpPr/>
          <p:nvPr/>
        </p:nvSpPr>
        <p:spPr>
          <a:xfrm>
            <a:off x="181423" y="139574"/>
            <a:ext cx="11876254" cy="6568589"/>
          </a:xfrm>
          <a:prstGeom prst="frame">
            <a:avLst>
              <a:gd name="adj1" fmla="val 177"/>
            </a:avLst>
          </a:prstGeom>
          <a:ln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/>
          <a:lstStyle/>
          <a:p>
            <a:endParaRPr lang="en-US" b="1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69463D4D-0045-4102-ACD4-6EE7AE10423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05401" y="219075"/>
            <a:ext cx="1676400" cy="1701800"/>
          </a:xfrm>
          <a:prstGeom prst="rect">
            <a:avLst/>
          </a:prstGeom>
        </p:spPr>
      </p:pic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19237805-63FA-48B9-A7A6-32BDF9D4C24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49190895"/>
              </p:ext>
            </p:extLst>
          </p:nvPr>
        </p:nvGraphicFramePr>
        <p:xfrm>
          <a:off x="489098" y="946298"/>
          <a:ext cx="9736629" cy="5749421"/>
        </p:xfrm>
        <a:graphic>
          <a:graphicData uri="http://schemas.openxmlformats.org/drawingml/2006/table">
            <a:tbl>
              <a:tblPr firstRow="1" firstCol="1" bandRow="1"/>
              <a:tblGrid>
                <a:gridCol w="2727687">
                  <a:extLst>
                    <a:ext uri="{9D8B030D-6E8A-4147-A177-3AD203B41FA5}">
                      <a16:colId xmlns:a16="http://schemas.microsoft.com/office/drawing/2014/main" val="3347833870"/>
                    </a:ext>
                  </a:extLst>
                </a:gridCol>
                <a:gridCol w="1229824">
                  <a:extLst>
                    <a:ext uri="{9D8B030D-6E8A-4147-A177-3AD203B41FA5}">
                      <a16:colId xmlns:a16="http://schemas.microsoft.com/office/drawing/2014/main" val="913626780"/>
                    </a:ext>
                  </a:extLst>
                </a:gridCol>
                <a:gridCol w="1444253">
                  <a:extLst>
                    <a:ext uri="{9D8B030D-6E8A-4147-A177-3AD203B41FA5}">
                      <a16:colId xmlns:a16="http://schemas.microsoft.com/office/drawing/2014/main" val="669997022"/>
                    </a:ext>
                  </a:extLst>
                </a:gridCol>
                <a:gridCol w="1445306">
                  <a:extLst>
                    <a:ext uri="{9D8B030D-6E8A-4147-A177-3AD203B41FA5}">
                      <a16:colId xmlns:a16="http://schemas.microsoft.com/office/drawing/2014/main" val="1595845182"/>
                    </a:ext>
                  </a:extLst>
                </a:gridCol>
                <a:gridCol w="1444253">
                  <a:extLst>
                    <a:ext uri="{9D8B030D-6E8A-4147-A177-3AD203B41FA5}">
                      <a16:colId xmlns:a16="http://schemas.microsoft.com/office/drawing/2014/main" val="566741673"/>
                    </a:ext>
                  </a:extLst>
                </a:gridCol>
                <a:gridCol w="1445306">
                  <a:extLst>
                    <a:ext uri="{9D8B030D-6E8A-4147-A177-3AD203B41FA5}">
                      <a16:colId xmlns:a16="http://schemas.microsoft.com/office/drawing/2014/main" val="4036444128"/>
                    </a:ext>
                  </a:extLst>
                </a:gridCol>
              </a:tblGrid>
              <a:tr h="437120">
                <a:tc gridSpan="2"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>
                          <a:solidFill>
                            <a:srgbClr val="FFFFFF"/>
                          </a:solidFill>
                          <a:effectLst/>
                          <a:latin typeface="Garamond" panose="02020404030301010803" pitchFamily="18" charset="0"/>
                          <a:ea typeface="Garamond" panose="02020404030301010803" pitchFamily="18" charset="0"/>
                          <a:cs typeface="Garamond" panose="02020404030301010803" pitchFamily="18" charset="0"/>
                        </a:rPr>
                        <a:t>Literacy Measures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Garamond" panose="02020404030301010803" pitchFamily="18" charset="0"/>
                          <a:ea typeface="Garamond" panose="02020404030301010803" pitchFamily="18" charset="0"/>
                          <a:cs typeface="Garamond" panose="02020404030301010803" pitchFamily="18" charset="0"/>
                        </a:rPr>
                        <a:t> 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Garamond" panose="02020404030301010803" pitchFamily="18" charset="0"/>
                          <a:ea typeface="Garamond" panose="02020404030301010803" pitchFamily="18" charset="0"/>
                          <a:cs typeface="Garamond" panose="02020404030301010803" pitchFamily="18" charset="0"/>
                        </a:rPr>
                        <a:t> 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Garamond" panose="02020404030301010803" pitchFamily="18" charset="0"/>
                          <a:ea typeface="Garamond" panose="02020404030301010803" pitchFamily="18" charset="0"/>
                          <a:cs typeface="Garamond" panose="02020404030301010803" pitchFamily="18" charset="0"/>
                        </a:rPr>
                        <a:t> 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Garamond" panose="02020404030301010803" pitchFamily="18" charset="0"/>
                          <a:ea typeface="Garamond" panose="02020404030301010803" pitchFamily="18" charset="0"/>
                          <a:cs typeface="Garamond" panose="02020404030301010803" pitchFamily="18" charset="0"/>
                        </a:rPr>
                        <a:t> 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99789445"/>
                  </a:ext>
                </a:extLst>
              </a:tr>
              <a:tr h="547972">
                <a:tc gridSpan="2"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  <a:ea typeface="Garamond" panose="02020404030301010803" pitchFamily="18" charset="0"/>
                          <a:cs typeface="Garamond" panose="02020404030301010803" pitchFamily="18" charset="0"/>
                        </a:rPr>
                        <a:t>MAP – Reading (RIT score/National Percentile)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CECE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  <a:ea typeface="Garamond" panose="02020404030301010803" pitchFamily="18" charset="0"/>
                          <a:cs typeface="Garamond" panose="02020404030301010803" pitchFamily="18" charset="0"/>
                        </a:rPr>
                        <a:t>Aug RIT score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CEC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  <a:ea typeface="Garamond" panose="02020404030301010803" pitchFamily="18" charset="0"/>
                          <a:cs typeface="Garamond" panose="02020404030301010803" pitchFamily="18" charset="0"/>
                        </a:rPr>
                        <a:t>National Percentile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CEC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  <a:ea typeface="Garamond" panose="02020404030301010803" pitchFamily="18" charset="0"/>
                          <a:cs typeface="Garamond" panose="02020404030301010803" pitchFamily="18" charset="0"/>
                        </a:rPr>
                        <a:t>Jan RIT score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CEC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  <a:ea typeface="Garamond" panose="02020404030301010803" pitchFamily="18" charset="0"/>
                          <a:cs typeface="Garamond" panose="02020404030301010803" pitchFamily="18" charset="0"/>
                        </a:rPr>
                        <a:t>National Percentile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CEC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08468384"/>
                  </a:ext>
                </a:extLst>
              </a:tr>
              <a:tr h="437120">
                <a:tc gridSpan="2"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Garamond" panose="02020404030301010803" pitchFamily="18" charset="0"/>
                          <a:ea typeface="Garamond" panose="02020404030301010803" pitchFamily="18" charset="0"/>
                          <a:cs typeface="Garamond" panose="02020404030301010803" pitchFamily="18" charset="0"/>
                        </a:rPr>
                        <a:t> 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CECE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effectLst/>
                          <a:latin typeface="Garamond" panose="02020404030301010803" pitchFamily="18" charset="0"/>
                          <a:ea typeface="Garamond" panose="02020404030301010803" pitchFamily="18" charset="0"/>
                          <a:cs typeface="Garamond" panose="02020404030301010803" pitchFamily="18" charset="0"/>
                        </a:rPr>
                        <a:t> </a:t>
                      </a:r>
                      <a:endParaRPr lang="en-US" sz="20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CEC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effectLst/>
                          <a:latin typeface="Garamond" panose="02020404030301010803" pitchFamily="18" charset="0"/>
                          <a:ea typeface="Garamond" panose="02020404030301010803" pitchFamily="18" charset="0"/>
                          <a:cs typeface="Garamond" panose="02020404030301010803" pitchFamily="18" charset="0"/>
                        </a:rPr>
                        <a:t> </a:t>
                      </a:r>
                      <a:endParaRPr lang="en-US" sz="20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CEC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effectLst/>
                          <a:latin typeface="Garamond" panose="02020404030301010803" pitchFamily="18" charset="0"/>
                          <a:ea typeface="Garamond" panose="02020404030301010803" pitchFamily="18" charset="0"/>
                          <a:cs typeface="Garamond" panose="02020404030301010803" pitchFamily="18" charset="0"/>
                        </a:rPr>
                        <a:t> </a:t>
                      </a:r>
                      <a:endParaRPr lang="en-US" sz="20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CEC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effectLst/>
                          <a:latin typeface="Garamond" panose="02020404030301010803" pitchFamily="18" charset="0"/>
                          <a:ea typeface="Garamond" panose="02020404030301010803" pitchFamily="18" charset="0"/>
                          <a:cs typeface="Garamond" panose="02020404030301010803" pitchFamily="18" charset="0"/>
                        </a:rPr>
                        <a:t> </a:t>
                      </a:r>
                      <a:endParaRPr lang="en-US" sz="20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CEC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3899418"/>
                  </a:ext>
                </a:extLst>
              </a:tr>
              <a:tr h="1095944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rgbClr val="000000"/>
                          </a:solidFill>
                          <a:effectLst/>
                          <a:highlight>
                            <a:srgbClr val="FFFF00"/>
                          </a:highlight>
                          <a:latin typeface="Garamond" panose="02020404030301010803" pitchFamily="18" charset="0"/>
                          <a:ea typeface="Garamond" panose="02020404030301010803" pitchFamily="18" charset="0"/>
                          <a:cs typeface="Garamond" panose="02020404030301010803" pitchFamily="18" charset="0"/>
                        </a:rPr>
                        <a:t>Lexia Core-5</a:t>
                      </a:r>
                      <a:endParaRPr lang="en-US" sz="2000" dirty="0">
                        <a:effectLst/>
                        <a:highlight>
                          <a:srgbClr val="FFFF00"/>
                        </a:highlight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>
                          <a:solidFill>
                            <a:srgbClr val="000000"/>
                          </a:solidFill>
                          <a:effectLst/>
                          <a:highlight>
                            <a:srgbClr val="FFFF00"/>
                          </a:highlight>
                          <a:latin typeface="Garamond" panose="02020404030301010803" pitchFamily="18" charset="0"/>
                          <a:ea typeface="Garamond" panose="02020404030301010803" pitchFamily="18" charset="0"/>
                          <a:cs typeface="Garamond" panose="02020404030301010803" pitchFamily="18" charset="0"/>
                        </a:rPr>
                        <a:t>Start </a:t>
                      </a:r>
                      <a:endParaRPr lang="en-US" sz="2000">
                        <a:effectLst/>
                        <a:highlight>
                          <a:srgbClr val="FFFF00"/>
                        </a:highlight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>
                          <a:solidFill>
                            <a:srgbClr val="000000"/>
                          </a:solidFill>
                          <a:effectLst/>
                          <a:highlight>
                            <a:srgbClr val="FFFF00"/>
                          </a:highlight>
                          <a:latin typeface="Garamond" panose="02020404030301010803" pitchFamily="18" charset="0"/>
                          <a:ea typeface="Garamond" panose="02020404030301010803" pitchFamily="18" charset="0"/>
                          <a:cs typeface="Garamond" panose="02020404030301010803" pitchFamily="18" charset="0"/>
                        </a:rPr>
                        <a:t>Date</a:t>
                      </a:r>
                      <a:endParaRPr lang="en-US" sz="2000">
                        <a:effectLst/>
                        <a:highlight>
                          <a:srgbClr val="FFFF00"/>
                        </a:highlight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rgbClr val="000000"/>
                          </a:solidFill>
                          <a:effectLst/>
                          <a:highlight>
                            <a:srgbClr val="FFFF00"/>
                          </a:highlight>
                          <a:latin typeface="Garamond" panose="02020404030301010803" pitchFamily="18" charset="0"/>
                          <a:ea typeface="Garamond" panose="02020404030301010803" pitchFamily="18" charset="0"/>
                          <a:cs typeface="Garamond" panose="02020404030301010803" pitchFamily="18" charset="0"/>
                        </a:rPr>
                        <a:t>Starting Level</a:t>
                      </a:r>
                      <a:endParaRPr lang="en-US" sz="2000" dirty="0">
                        <a:effectLst/>
                        <a:highlight>
                          <a:srgbClr val="FFFF00"/>
                        </a:highlight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>
                          <a:solidFill>
                            <a:srgbClr val="000000"/>
                          </a:solidFill>
                          <a:effectLst/>
                          <a:highlight>
                            <a:srgbClr val="FFFF00"/>
                          </a:highlight>
                          <a:latin typeface="Garamond" panose="02020404030301010803" pitchFamily="18" charset="0"/>
                          <a:ea typeface="Garamond" panose="02020404030301010803" pitchFamily="18" charset="0"/>
                          <a:cs typeface="Garamond" panose="02020404030301010803" pitchFamily="18" charset="0"/>
                        </a:rPr>
                        <a:t>Total Units Completed</a:t>
                      </a:r>
                      <a:endParaRPr lang="en-US" sz="2000">
                        <a:effectLst/>
                        <a:highlight>
                          <a:srgbClr val="FFFF00"/>
                        </a:highlight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>
                          <a:solidFill>
                            <a:srgbClr val="000000"/>
                          </a:solidFill>
                          <a:effectLst/>
                          <a:highlight>
                            <a:srgbClr val="FFFF00"/>
                          </a:highlight>
                          <a:latin typeface="Garamond" panose="02020404030301010803" pitchFamily="18" charset="0"/>
                          <a:ea typeface="Garamond" panose="02020404030301010803" pitchFamily="18" charset="0"/>
                          <a:cs typeface="Garamond" panose="02020404030301010803" pitchFamily="18" charset="0"/>
                        </a:rPr>
                        <a:t>Current Level</a:t>
                      </a:r>
                      <a:endParaRPr lang="en-US" sz="2000">
                        <a:effectLst/>
                        <a:highlight>
                          <a:srgbClr val="FFFF00"/>
                        </a:highlight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rgbClr val="000000"/>
                          </a:solidFill>
                          <a:effectLst/>
                          <a:highlight>
                            <a:srgbClr val="FFFF00"/>
                          </a:highlight>
                          <a:latin typeface="Garamond" panose="02020404030301010803" pitchFamily="18" charset="0"/>
                          <a:ea typeface="Garamond" panose="02020404030301010803" pitchFamily="18" charset="0"/>
                          <a:cs typeface="Garamond" panose="02020404030301010803" pitchFamily="18" charset="0"/>
                        </a:rPr>
                        <a:t>Level Placement</a:t>
                      </a:r>
                      <a:endParaRPr lang="en-US" sz="2000" dirty="0">
                        <a:effectLst/>
                        <a:highlight>
                          <a:srgbClr val="FFFF00"/>
                        </a:highlight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48437618"/>
                  </a:ext>
                </a:extLst>
              </a:tr>
              <a:tr h="43712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Garamond" panose="02020404030301010803" pitchFamily="18" charset="0"/>
                          <a:ea typeface="Garamond" panose="02020404030301010803" pitchFamily="18" charset="0"/>
                          <a:cs typeface="Garamond" panose="02020404030301010803" pitchFamily="18" charset="0"/>
                        </a:rPr>
                        <a:t> 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effectLst/>
                          <a:latin typeface="Garamond" panose="02020404030301010803" pitchFamily="18" charset="0"/>
                          <a:ea typeface="Garamond" panose="02020404030301010803" pitchFamily="18" charset="0"/>
                          <a:cs typeface="Garamond" panose="02020404030301010803" pitchFamily="18" charset="0"/>
                        </a:rPr>
                        <a:t> 11/25/20</a:t>
                      </a:r>
                      <a:endParaRPr lang="en-US" sz="20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effectLst/>
                          <a:latin typeface="Garamond" panose="02020404030301010803" pitchFamily="18" charset="0"/>
                          <a:ea typeface="Garamond" panose="02020404030301010803" pitchFamily="18" charset="0"/>
                          <a:cs typeface="Garamond" panose="02020404030301010803" pitchFamily="18" charset="0"/>
                        </a:rPr>
                        <a:t> 3</a:t>
                      </a:r>
                      <a:endParaRPr lang="en-US" sz="20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effectLst/>
                          <a:latin typeface="Garamond" panose="02020404030301010803" pitchFamily="18" charset="0"/>
                          <a:ea typeface="Garamond" panose="02020404030301010803" pitchFamily="18" charset="0"/>
                          <a:cs typeface="Garamond" panose="02020404030301010803" pitchFamily="18" charset="0"/>
                        </a:rPr>
                        <a:t> 70</a:t>
                      </a:r>
                      <a:endParaRPr lang="en-US" sz="20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effectLst/>
                          <a:latin typeface="Garamond" panose="02020404030301010803" pitchFamily="18" charset="0"/>
                          <a:ea typeface="Garamond" panose="02020404030301010803" pitchFamily="18" charset="0"/>
                          <a:cs typeface="Garamond" panose="02020404030301010803" pitchFamily="18" charset="0"/>
                        </a:rPr>
                        <a:t> 4</a:t>
                      </a:r>
                      <a:endParaRPr lang="en-US" sz="20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effectLst/>
                          <a:latin typeface="Garamond" panose="02020404030301010803" pitchFamily="18" charset="0"/>
                          <a:ea typeface="Garamond" panose="02020404030301010803" pitchFamily="18" charset="0"/>
                          <a:cs typeface="Garamond" panose="02020404030301010803" pitchFamily="18" charset="0"/>
                        </a:rPr>
                        <a:t> In Student Grade</a:t>
                      </a:r>
                      <a:endParaRPr lang="en-US" sz="20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87436269"/>
                  </a:ext>
                </a:extLst>
              </a:tr>
              <a:tr h="437120">
                <a:tc gridSpan="2"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>
                          <a:solidFill>
                            <a:srgbClr val="FFFFFF"/>
                          </a:solidFill>
                          <a:effectLst/>
                          <a:latin typeface="Garamond" panose="02020404030301010803" pitchFamily="18" charset="0"/>
                          <a:ea typeface="Garamond" panose="02020404030301010803" pitchFamily="18" charset="0"/>
                          <a:cs typeface="Garamond" panose="02020404030301010803" pitchFamily="18" charset="0"/>
                        </a:rPr>
                        <a:t>Math Measures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Garamond" panose="02020404030301010803" pitchFamily="18" charset="0"/>
                          <a:ea typeface="Garamond" panose="02020404030301010803" pitchFamily="18" charset="0"/>
                          <a:cs typeface="Garamond" panose="02020404030301010803" pitchFamily="18" charset="0"/>
                        </a:rPr>
                        <a:t> 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Garamond" panose="02020404030301010803" pitchFamily="18" charset="0"/>
                          <a:ea typeface="Garamond" panose="02020404030301010803" pitchFamily="18" charset="0"/>
                          <a:cs typeface="Garamond" panose="02020404030301010803" pitchFamily="18" charset="0"/>
                        </a:rPr>
                        <a:t> 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Garamond" panose="02020404030301010803" pitchFamily="18" charset="0"/>
                          <a:ea typeface="Garamond" panose="02020404030301010803" pitchFamily="18" charset="0"/>
                          <a:cs typeface="Garamond" panose="02020404030301010803" pitchFamily="18" charset="0"/>
                        </a:rPr>
                        <a:t> 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Garamond" panose="02020404030301010803" pitchFamily="18" charset="0"/>
                          <a:ea typeface="Garamond" panose="02020404030301010803" pitchFamily="18" charset="0"/>
                          <a:cs typeface="Garamond" panose="02020404030301010803" pitchFamily="18" charset="0"/>
                        </a:rPr>
                        <a:t> 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862458"/>
                  </a:ext>
                </a:extLst>
              </a:tr>
              <a:tr h="547972">
                <a:tc gridSpan="2"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  <a:ea typeface="Garamond" panose="02020404030301010803" pitchFamily="18" charset="0"/>
                          <a:cs typeface="Garamond" panose="02020404030301010803" pitchFamily="18" charset="0"/>
                        </a:rPr>
                        <a:t>MAP - Math (RIT score/National Percentile)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CECE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  <a:ea typeface="Garamond" panose="02020404030301010803" pitchFamily="18" charset="0"/>
                          <a:cs typeface="Garamond" panose="02020404030301010803" pitchFamily="18" charset="0"/>
                        </a:rPr>
                        <a:t>Aug RIT score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CEC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  <a:ea typeface="Garamond" panose="02020404030301010803" pitchFamily="18" charset="0"/>
                          <a:cs typeface="Garamond" panose="02020404030301010803" pitchFamily="18" charset="0"/>
                        </a:rPr>
                        <a:t>National Percentile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CEC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  <a:ea typeface="Garamond" panose="02020404030301010803" pitchFamily="18" charset="0"/>
                          <a:cs typeface="Garamond" panose="02020404030301010803" pitchFamily="18" charset="0"/>
                        </a:rPr>
                        <a:t>Jan RIT score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CEC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  <a:ea typeface="Garamond" panose="02020404030301010803" pitchFamily="18" charset="0"/>
                          <a:cs typeface="Garamond" panose="02020404030301010803" pitchFamily="18" charset="0"/>
                        </a:rPr>
                        <a:t>National Percentile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CEC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47119431"/>
                  </a:ext>
                </a:extLst>
              </a:tr>
              <a:tr h="437120">
                <a:tc gridSpan="2"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Garamond" panose="02020404030301010803" pitchFamily="18" charset="0"/>
                          <a:ea typeface="Garamond" panose="02020404030301010803" pitchFamily="18" charset="0"/>
                          <a:cs typeface="Garamond" panose="02020404030301010803" pitchFamily="18" charset="0"/>
                        </a:rPr>
                        <a:t> 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CECE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effectLst/>
                          <a:latin typeface="Garamond" panose="02020404030301010803" pitchFamily="18" charset="0"/>
                          <a:ea typeface="Garamond" panose="02020404030301010803" pitchFamily="18" charset="0"/>
                          <a:cs typeface="Garamond" panose="02020404030301010803" pitchFamily="18" charset="0"/>
                        </a:rPr>
                        <a:t> </a:t>
                      </a:r>
                      <a:endParaRPr lang="en-US" sz="20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CEC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effectLst/>
                          <a:latin typeface="Garamond" panose="02020404030301010803" pitchFamily="18" charset="0"/>
                          <a:ea typeface="Garamond" panose="02020404030301010803" pitchFamily="18" charset="0"/>
                          <a:cs typeface="Garamond" panose="02020404030301010803" pitchFamily="18" charset="0"/>
                        </a:rPr>
                        <a:t> </a:t>
                      </a:r>
                      <a:endParaRPr lang="en-US" sz="20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CEC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effectLst/>
                          <a:latin typeface="Garamond" panose="02020404030301010803" pitchFamily="18" charset="0"/>
                          <a:ea typeface="Garamond" panose="02020404030301010803" pitchFamily="18" charset="0"/>
                          <a:cs typeface="Garamond" panose="02020404030301010803" pitchFamily="18" charset="0"/>
                        </a:rPr>
                        <a:t> </a:t>
                      </a:r>
                      <a:endParaRPr lang="en-US" sz="20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CEC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effectLst/>
                          <a:latin typeface="Garamond" panose="02020404030301010803" pitchFamily="18" charset="0"/>
                          <a:ea typeface="Garamond" panose="02020404030301010803" pitchFamily="18" charset="0"/>
                          <a:cs typeface="Garamond" panose="02020404030301010803" pitchFamily="18" charset="0"/>
                        </a:rPr>
                        <a:t> </a:t>
                      </a:r>
                      <a:endParaRPr lang="en-US" sz="20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CEC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33821343"/>
                  </a:ext>
                </a:extLst>
              </a:tr>
              <a:tr h="821957">
                <a:tc gridSpan="2"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  <a:ea typeface="Garamond" panose="02020404030301010803" pitchFamily="18" charset="0"/>
                          <a:cs typeface="Garamond" panose="02020404030301010803" pitchFamily="18" charset="0"/>
                        </a:rPr>
                        <a:t>iReady - Math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  <a:ea typeface="Garamond" panose="02020404030301010803" pitchFamily="18" charset="0"/>
                          <a:cs typeface="Garamond" panose="02020404030301010803" pitchFamily="18" charset="0"/>
                        </a:rPr>
                        <a:t>Diagnostic Date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  <a:ea typeface="Garamond" panose="02020404030301010803" pitchFamily="18" charset="0"/>
                          <a:cs typeface="Garamond" panose="02020404030301010803" pitchFamily="18" charset="0"/>
                        </a:rPr>
                        <a:t>Diagnostic Score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  <a:ea typeface="Garamond" panose="02020404030301010803" pitchFamily="18" charset="0"/>
                          <a:cs typeface="Garamond" panose="02020404030301010803" pitchFamily="18" charset="0"/>
                        </a:rPr>
                        <a:t>Lessons Completed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  <a:ea typeface="Garamond" panose="02020404030301010803" pitchFamily="18" charset="0"/>
                          <a:cs typeface="Garamond" panose="02020404030301010803" pitchFamily="18" charset="0"/>
                        </a:rPr>
                        <a:t>Level Placement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87890470"/>
                  </a:ext>
                </a:extLst>
              </a:tr>
              <a:tr h="437120">
                <a:tc gridSpan="2"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Garamond" panose="02020404030301010803" pitchFamily="18" charset="0"/>
                          <a:ea typeface="Garamond" panose="02020404030301010803" pitchFamily="18" charset="0"/>
                          <a:cs typeface="Garamond" panose="02020404030301010803" pitchFamily="18" charset="0"/>
                        </a:rPr>
                        <a:t> 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Garamond" panose="02020404030301010803" pitchFamily="18" charset="0"/>
                          <a:ea typeface="Garamond" panose="02020404030301010803" pitchFamily="18" charset="0"/>
                          <a:cs typeface="Garamond" panose="02020404030301010803" pitchFamily="18" charset="0"/>
                        </a:rPr>
                        <a:t> 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Garamond" panose="02020404030301010803" pitchFamily="18" charset="0"/>
                          <a:ea typeface="Garamond" panose="02020404030301010803" pitchFamily="18" charset="0"/>
                          <a:cs typeface="Garamond" panose="02020404030301010803" pitchFamily="18" charset="0"/>
                        </a:rPr>
                        <a:t> 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Garamond" panose="02020404030301010803" pitchFamily="18" charset="0"/>
                          <a:ea typeface="Garamond" panose="02020404030301010803" pitchFamily="18" charset="0"/>
                          <a:cs typeface="Garamond" panose="02020404030301010803" pitchFamily="18" charset="0"/>
                        </a:rPr>
                        <a:t> 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Garamond" panose="02020404030301010803" pitchFamily="18" charset="0"/>
                          <a:ea typeface="Garamond" panose="02020404030301010803" pitchFamily="18" charset="0"/>
                          <a:cs typeface="Garamond" panose="02020404030301010803" pitchFamily="18" charset="0"/>
                        </a:rPr>
                        <a:t> 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06910589"/>
                  </a:ext>
                </a:extLst>
              </a:tr>
            </a:tbl>
          </a:graphicData>
        </a:graphic>
      </p:graphicFrame>
      <p:sp>
        <p:nvSpPr>
          <p:cNvPr id="11" name="Title 10">
            <a:extLst>
              <a:ext uri="{FF2B5EF4-FFF2-40B4-BE49-F238E27FC236}">
                <a16:creationId xmlns:a16="http://schemas.microsoft.com/office/drawing/2014/main" id="{81F34242-85FD-4417-8579-D08AAA48B3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1423" y="-103412"/>
            <a:ext cx="10515600" cy="1325563"/>
          </a:xfrm>
        </p:spPr>
        <p:txBody>
          <a:bodyPr/>
          <a:lstStyle/>
          <a:p>
            <a:pPr algn="ctr"/>
            <a:r>
              <a:rPr lang="en-US" dirty="0"/>
              <a:t>Interpreting the Table</a:t>
            </a:r>
          </a:p>
        </p:txBody>
      </p:sp>
    </p:spTree>
    <p:extLst>
      <p:ext uri="{BB962C8B-B14F-4D97-AF65-F5344CB8AC3E}">
        <p14:creationId xmlns:p14="http://schemas.microsoft.com/office/powerpoint/2010/main" val="410215789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ame 3"/>
          <p:cNvSpPr/>
          <p:nvPr/>
        </p:nvSpPr>
        <p:spPr>
          <a:xfrm>
            <a:off x="181423" y="139574"/>
            <a:ext cx="11876254" cy="6568589"/>
          </a:xfrm>
          <a:prstGeom prst="frame">
            <a:avLst>
              <a:gd name="adj1" fmla="val 177"/>
            </a:avLst>
          </a:prstGeom>
          <a:ln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/>
          <a:lstStyle/>
          <a:p>
            <a:endParaRPr lang="en-US" b="1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69463D4D-0045-4102-ACD4-6EE7AE10423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05401" y="219075"/>
            <a:ext cx="1676400" cy="1701800"/>
          </a:xfrm>
          <a:prstGeom prst="rect">
            <a:avLst/>
          </a:prstGeom>
        </p:spPr>
      </p:pic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19237805-63FA-48B9-A7A6-32BDF9D4C24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88561596"/>
              </p:ext>
            </p:extLst>
          </p:nvPr>
        </p:nvGraphicFramePr>
        <p:xfrm>
          <a:off x="489098" y="946298"/>
          <a:ext cx="9736629" cy="5718941"/>
        </p:xfrm>
        <a:graphic>
          <a:graphicData uri="http://schemas.openxmlformats.org/drawingml/2006/table">
            <a:tbl>
              <a:tblPr firstRow="1" firstCol="1" bandRow="1"/>
              <a:tblGrid>
                <a:gridCol w="2727687">
                  <a:extLst>
                    <a:ext uri="{9D8B030D-6E8A-4147-A177-3AD203B41FA5}">
                      <a16:colId xmlns:a16="http://schemas.microsoft.com/office/drawing/2014/main" val="3347833870"/>
                    </a:ext>
                  </a:extLst>
                </a:gridCol>
                <a:gridCol w="1229824">
                  <a:extLst>
                    <a:ext uri="{9D8B030D-6E8A-4147-A177-3AD203B41FA5}">
                      <a16:colId xmlns:a16="http://schemas.microsoft.com/office/drawing/2014/main" val="913626780"/>
                    </a:ext>
                  </a:extLst>
                </a:gridCol>
                <a:gridCol w="1444253">
                  <a:extLst>
                    <a:ext uri="{9D8B030D-6E8A-4147-A177-3AD203B41FA5}">
                      <a16:colId xmlns:a16="http://schemas.microsoft.com/office/drawing/2014/main" val="669997022"/>
                    </a:ext>
                  </a:extLst>
                </a:gridCol>
                <a:gridCol w="1445306">
                  <a:extLst>
                    <a:ext uri="{9D8B030D-6E8A-4147-A177-3AD203B41FA5}">
                      <a16:colId xmlns:a16="http://schemas.microsoft.com/office/drawing/2014/main" val="1595845182"/>
                    </a:ext>
                  </a:extLst>
                </a:gridCol>
                <a:gridCol w="1444253">
                  <a:extLst>
                    <a:ext uri="{9D8B030D-6E8A-4147-A177-3AD203B41FA5}">
                      <a16:colId xmlns:a16="http://schemas.microsoft.com/office/drawing/2014/main" val="566741673"/>
                    </a:ext>
                  </a:extLst>
                </a:gridCol>
                <a:gridCol w="1445306">
                  <a:extLst>
                    <a:ext uri="{9D8B030D-6E8A-4147-A177-3AD203B41FA5}">
                      <a16:colId xmlns:a16="http://schemas.microsoft.com/office/drawing/2014/main" val="4036444128"/>
                    </a:ext>
                  </a:extLst>
                </a:gridCol>
              </a:tblGrid>
              <a:tr h="437120">
                <a:tc gridSpan="2"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>
                          <a:solidFill>
                            <a:srgbClr val="FFFFFF"/>
                          </a:solidFill>
                          <a:effectLst/>
                          <a:latin typeface="Garamond" panose="02020404030301010803" pitchFamily="18" charset="0"/>
                          <a:ea typeface="Garamond" panose="02020404030301010803" pitchFamily="18" charset="0"/>
                          <a:cs typeface="Garamond" panose="02020404030301010803" pitchFamily="18" charset="0"/>
                        </a:rPr>
                        <a:t>Literacy Measures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Garamond" panose="02020404030301010803" pitchFamily="18" charset="0"/>
                          <a:ea typeface="Garamond" panose="02020404030301010803" pitchFamily="18" charset="0"/>
                          <a:cs typeface="Garamond" panose="02020404030301010803" pitchFamily="18" charset="0"/>
                        </a:rPr>
                        <a:t> 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Garamond" panose="02020404030301010803" pitchFamily="18" charset="0"/>
                          <a:ea typeface="Garamond" panose="02020404030301010803" pitchFamily="18" charset="0"/>
                          <a:cs typeface="Garamond" panose="02020404030301010803" pitchFamily="18" charset="0"/>
                        </a:rPr>
                        <a:t> 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Garamond" panose="02020404030301010803" pitchFamily="18" charset="0"/>
                          <a:ea typeface="Garamond" panose="02020404030301010803" pitchFamily="18" charset="0"/>
                          <a:cs typeface="Garamond" panose="02020404030301010803" pitchFamily="18" charset="0"/>
                        </a:rPr>
                        <a:t> 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Garamond" panose="02020404030301010803" pitchFamily="18" charset="0"/>
                          <a:ea typeface="Garamond" panose="02020404030301010803" pitchFamily="18" charset="0"/>
                          <a:cs typeface="Garamond" panose="02020404030301010803" pitchFamily="18" charset="0"/>
                        </a:rPr>
                        <a:t> 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99789445"/>
                  </a:ext>
                </a:extLst>
              </a:tr>
              <a:tr h="547972">
                <a:tc gridSpan="2"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  <a:ea typeface="Garamond" panose="02020404030301010803" pitchFamily="18" charset="0"/>
                          <a:cs typeface="Garamond" panose="02020404030301010803" pitchFamily="18" charset="0"/>
                        </a:rPr>
                        <a:t>MAP – Reading (RIT score/National Percentile)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CECE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  <a:ea typeface="Garamond" panose="02020404030301010803" pitchFamily="18" charset="0"/>
                          <a:cs typeface="Garamond" panose="02020404030301010803" pitchFamily="18" charset="0"/>
                        </a:rPr>
                        <a:t>Aug RIT score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CEC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  <a:ea typeface="Garamond" panose="02020404030301010803" pitchFamily="18" charset="0"/>
                          <a:cs typeface="Garamond" panose="02020404030301010803" pitchFamily="18" charset="0"/>
                        </a:rPr>
                        <a:t>National Percentile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CEC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  <a:ea typeface="Garamond" panose="02020404030301010803" pitchFamily="18" charset="0"/>
                          <a:cs typeface="Garamond" panose="02020404030301010803" pitchFamily="18" charset="0"/>
                        </a:rPr>
                        <a:t>Jan RIT score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CEC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  <a:ea typeface="Garamond" panose="02020404030301010803" pitchFamily="18" charset="0"/>
                          <a:cs typeface="Garamond" panose="02020404030301010803" pitchFamily="18" charset="0"/>
                        </a:rPr>
                        <a:t>National Percentile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CEC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08468384"/>
                  </a:ext>
                </a:extLst>
              </a:tr>
              <a:tr h="437120">
                <a:tc gridSpan="2"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Garamond" panose="02020404030301010803" pitchFamily="18" charset="0"/>
                          <a:ea typeface="Garamond" panose="02020404030301010803" pitchFamily="18" charset="0"/>
                          <a:cs typeface="Garamond" panose="02020404030301010803" pitchFamily="18" charset="0"/>
                        </a:rPr>
                        <a:t> 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CECE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effectLst/>
                          <a:latin typeface="Garamond" panose="02020404030301010803" pitchFamily="18" charset="0"/>
                          <a:ea typeface="Garamond" panose="02020404030301010803" pitchFamily="18" charset="0"/>
                          <a:cs typeface="Garamond" panose="02020404030301010803" pitchFamily="18" charset="0"/>
                        </a:rPr>
                        <a:t> </a:t>
                      </a:r>
                      <a:endParaRPr lang="en-US" sz="20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CEC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effectLst/>
                          <a:latin typeface="Garamond" panose="02020404030301010803" pitchFamily="18" charset="0"/>
                          <a:ea typeface="Garamond" panose="02020404030301010803" pitchFamily="18" charset="0"/>
                          <a:cs typeface="Garamond" panose="02020404030301010803" pitchFamily="18" charset="0"/>
                        </a:rPr>
                        <a:t> </a:t>
                      </a:r>
                      <a:endParaRPr lang="en-US" sz="20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CEC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effectLst/>
                          <a:latin typeface="Garamond" panose="02020404030301010803" pitchFamily="18" charset="0"/>
                          <a:ea typeface="Garamond" panose="02020404030301010803" pitchFamily="18" charset="0"/>
                          <a:cs typeface="Garamond" panose="02020404030301010803" pitchFamily="18" charset="0"/>
                        </a:rPr>
                        <a:t> </a:t>
                      </a:r>
                      <a:endParaRPr lang="en-US" sz="20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CEC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effectLst/>
                          <a:latin typeface="Garamond" panose="02020404030301010803" pitchFamily="18" charset="0"/>
                          <a:ea typeface="Garamond" panose="02020404030301010803" pitchFamily="18" charset="0"/>
                          <a:cs typeface="Garamond" panose="02020404030301010803" pitchFamily="18" charset="0"/>
                        </a:rPr>
                        <a:t> </a:t>
                      </a:r>
                      <a:endParaRPr lang="en-US" sz="20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CEC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3899418"/>
                  </a:ext>
                </a:extLst>
              </a:tr>
              <a:tr h="1095944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rgbClr val="000000"/>
                          </a:solidFill>
                          <a:effectLst/>
                          <a:highlight>
                            <a:srgbClr val="FFFF00"/>
                          </a:highlight>
                          <a:latin typeface="Garamond" panose="02020404030301010803" pitchFamily="18" charset="0"/>
                          <a:ea typeface="Garamond" panose="02020404030301010803" pitchFamily="18" charset="0"/>
                          <a:cs typeface="Garamond" panose="02020404030301010803" pitchFamily="18" charset="0"/>
                        </a:rPr>
                        <a:t>Lexia Core-5</a:t>
                      </a:r>
                      <a:endParaRPr lang="en-US" sz="2000" dirty="0">
                        <a:effectLst/>
                        <a:highlight>
                          <a:srgbClr val="FFFF00"/>
                        </a:highlight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>
                          <a:solidFill>
                            <a:srgbClr val="000000"/>
                          </a:solidFill>
                          <a:effectLst/>
                          <a:highlight>
                            <a:srgbClr val="FFFF00"/>
                          </a:highlight>
                          <a:latin typeface="Garamond" panose="02020404030301010803" pitchFamily="18" charset="0"/>
                          <a:ea typeface="Garamond" panose="02020404030301010803" pitchFamily="18" charset="0"/>
                          <a:cs typeface="Garamond" panose="02020404030301010803" pitchFamily="18" charset="0"/>
                        </a:rPr>
                        <a:t>Start </a:t>
                      </a:r>
                      <a:endParaRPr lang="en-US" sz="2000">
                        <a:effectLst/>
                        <a:highlight>
                          <a:srgbClr val="FFFF00"/>
                        </a:highlight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>
                          <a:solidFill>
                            <a:srgbClr val="000000"/>
                          </a:solidFill>
                          <a:effectLst/>
                          <a:highlight>
                            <a:srgbClr val="FFFF00"/>
                          </a:highlight>
                          <a:latin typeface="Garamond" panose="02020404030301010803" pitchFamily="18" charset="0"/>
                          <a:ea typeface="Garamond" panose="02020404030301010803" pitchFamily="18" charset="0"/>
                          <a:cs typeface="Garamond" panose="02020404030301010803" pitchFamily="18" charset="0"/>
                        </a:rPr>
                        <a:t>Date</a:t>
                      </a:r>
                      <a:endParaRPr lang="en-US" sz="2000">
                        <a:effectLst/>
                        <a:highlight>
                          <a:srgbClr val="FFFF00"/>
                        </a:highlight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rgbClr val="000000"/>
                          </a:solidFill>
                          <a:effectLst/>
                          <a:highlight>
                            <a:srgbClr val="FFFF00"/>
                          </a:highlight>
                          <a:latin typeface="Garamond" panose="02020404030301010803" pitchFamily="18" charset="0"/>
                          <a:ea typeface="Garamond" panose="02020404030301010803" pitchFamily="18" charset="0"/>
                          <a:cs typeface="Garamond" panose="02020404030301010803" pitchFamily="18" charset="0"/>
                        </a:rPr>
                        <a:t>Starting Level</a:t>
                      </a:r>
                      <a:endParaRPr lang="en-US" sz="2000" dirty="0">
                        <a:effectLst/>
                        <a:highlight>
                          <a:srgbClr val="FFFF00"/>
                        </a:highlight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>
                          <a:solidFill>
                            <a:srgbClr val="000000"/>
                          </a:solidFill>
                          <a:effectLst/>
                          <a:highlight>
                            <a:srgbClr val="FFFF00"/>
                          </a:highlight>
                          <a:latin typeface="Garamond" panose="02020404030301010803" pitchFamily="18" charset="0"/>
                          <a:ea typeface="Garamond" panose="02020404030301010803" pitchFamily="18" charset="0"/>
                          <a:cs typeface="Garamond" panose="02020404030301010803" pitchFamily="18" charset="0"/>
                        </a:rPr>
                        <a:t>Total Units Completed</a:t>
                      </a:r>
                      <a:endParaRPr lang="en-US" sz="2000">
                        <a:effectLst/>
                        <a:highlight>
                          <a:srgbClr val="FFFF00"/>
                        </a:highlight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>
                          <a:solidFill>
                            <a:srgbClr val="000000"/>
                          </a:solidFill>
                          <a:effectLst/>
                          <a:highlight>
                            <a:srgbClr val="FFFF00"/>
                          </a:highlight>
                          <a:latin typeface="Garamond" panose="02020404030301010803" pitchFamily="18" charset="0"/>
                          <a:ea typeface="Garamond" panose="02020404030301010803" pitchFamily="18" charset="0"/>
                          <a:cs typeface="Garamond" panose="02020404030301010803" pitchFamily="18" charset="0"/>
                        </a:rPr>
                        <a:t>Current Level</a:t>
                      </a:r>
                      <a:endParaRPr lang="en-US" sz="2000">
                        <a:effectLst/>
                        <a:highlight>
                          <a:srgbClr val="FFFF00"/>
                        </a:highlight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rgbClr val="000000"/>
                          </a:solidFill>
                          <a:effectLst/>
                          <a:highlight>
                            <a:srgbClr val="FFFF00"/>
                          </a:highlight>
                          <a:latin typeface="Garamond" panose="02020404030301010803" pitchFamily="18" charset="0"/>
                          <a:ea typeface="Garamond" panose="02020404030301010803" pitchFamily="18" charset="0"/>
                          <a:cs typeface="Garamond" panose="02020404030301010803" pitchFamily="18" charset="0"/>
                        </a:rPr>
                        <a:t>Level Placement</a:t>
                      </a:r>
                      <a:endParaRPr lang="en-US" sz="2000" dirty="0">
                        <a:effectLst/>
                        <a:highlight>
                          <a:srgbClr val="FFFF00"/>
                        </a:highlight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48437618"/>
                  </a:ext>
                </a:extLst>
              </a:tr>
              <a:tr h="43712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Garamond" panose="02020404030301010803" pitchFamily="18" charset="0"/>
                          <a:ea typeface="Garamond" panose="02020404030301010803" pitchFamily="18" charset="0"/>
                          <a:cs typeface="Garamond" panose="02020404030301010803" pitchFamily="18" charset="0"/>
                        </a:rPr>
                        <a:t> 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effectLst/>
                          <a:latin typeface="Garamond" panose="02020404030301010803" pitchFamily="18" charset="0"/>
                          <a:ea typeface="Garamond" panose="02020404030301010803" pitchFamily="18" charset="0"/>
                          <a:cs typeface="Garamond" panose="02020404030301010803" pitchFamily="18" charset="0"/>
                        </a:rPr>
                        <a:t> 11/25/20</a:t>
                      </a:r>
                      <a:endParaRPr lang="en-US" sz="20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effectLst/>
                          <a:latin typeface="Garamond" panose="02020404030301010803" pitchFamily="18" charset="0"/>
                          <a:ea typeface="Garamond" panose="02020404030301010803" pitchFamily="18" charset="0"/>
                          <a:cs typeface="Garamond" panose="02020404030301010803" pitchFamily="18" charset="0"/>
                        </a:rPr>
                        <a:t> 2</a:t>
                      </a:r>
                      <a:endParaRPr lang="en-US" sz="20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effectLst/>
                          <a:latin typeface="Garamond" panose="02020404030301010803" pitchFamily="18" charset="0"/>
                          <a:ea typeface="Garamond" panose="02020404030301010803" pitchFamily="18" charset="0"/>
                          <a:cs typeface="Garamond" panose="02020404030301010803" pitchFamily="18" charset="0"/>
                        </a:rPr>
                        <a:t> 185</a:t>
                      </a:r>
                      <a:endParaRPr lang="en-US" sz="20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effectLst/>
                          <a:latin typeface="Garamond" panose="02020404030301010803" pitchFamily="18" charset="0"/>
                          <a:ea typeface="Garamond" panose="02020404030301010803" pitchFamily="18" charset="0"/>
                          <a:cs typeface="Garamond" panose="02020404030301010803" pitchFamily="18" charset="0"/>
                        </a:rPr>
                        <a:t> 6</a:t>
                      </a:r>
                      <a:endParaRPr lang="en-US" sz="20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effectLst/>
                          <a:latin typeface="Garamond" panose="02020404030301010803" pitchFamily="18" charset="0"/>
                          <a:ea typeface="Garamond" panose="02020404030301010803" pitchFamily="18" charset="0"/>
                          <a:cs typeface="Garamond" panose="02020404030301010803" pitchFamily="18" charset="0"/>
                        </a:rPr>
                        <a:t> </a:t>
                      </a:r>
                      <a:r>
                        <a:rPr lang="en-US" sz="1600" b="1" dirty="0">
                          <a:effectLst/>
                          <a:latin typeface="Garamond" panose="02020404030301010803" pitchFamily="18" charset="0"/>
                          <a:ea typeface="Garamond" panose="02020404030301010803" pitchFamily="18" charset="0"/>
                          <a:cs typeface="Garamond" panose="02020404030301010803" pitchFamily="18" charset="0"/>
                        </a:rPr>
                        <a:t>Above Student Grade</a:t>
                      </a:r>
                      <a:endParaRPr lang="en-US" sz="20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87436269"/>
                  </a:ext>
                </a:extLst>
              </a:tr>
              <a:tr h="437120">
                <a:tc gridSpan="2"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>
                          <a:solidFill>
                            <a:srgbClr val="FFFFFF"/>
                          </a:solidFill>
                          <a:effectLst/>
                          <a:latin typeface="Garamond" panose="02020404030301010803" pitchFamily="18" charset="0"/>
                          <a:ea typeface="Garamond" panose="02020404030301010803" pitchFamily="18" charset="0"/>
                          <a:cs typeface="Garamond" panose="02020404030301010803" pitchFamily="18" charset="0"/>
                        </a:rPr>
                        <a:t>Math Measures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Garamond" panose="02020404030301010803" pitchFamily="18" charset="0"/>
                          <a:ea typeface="Garamond" panose="02020404030301010803" pitchFamily="18" charset="0"/>
                          <a:cs typeface="Garamond" panose="02020404030301010803" pitchFamily="18" charset="0"/>
                        </a:rPr>
                        <a:t> 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Garamond" panose="02020404030301010803" pitchFamily="18" charset="0"/>
                          <a:ea typeface="Garamond" panose="02020404030301010803" pitchFamily="18" charset="0"/>
                          <a:cs typeface="Garamond" panose="02020404030301010803" pitchFamily="18" charset="0"/>
                        </a:rPr>
                        <a:t> 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Garamond" panose="02020404030301010803" pitchFamily="18" charset="0"/>
                          <a:ea typeface="Garamond" panose="02020404030301010803" pitchFamily="18" charset="0"/>
                          <a:cs typeface="Garamond" panose="02020404030301010803" pitchFamily="18" charset="0"/>
                        </a:rPr>
                        <a:t> 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Garamond" panose="02020404030301010803" pitchFamily="18" charset="0"/>
                          <a:ea typeface="Garamond" panose="02020404030301010803" pitchFamily="18" charset="0"/>
                          <a:cs typeface="Garamond" panose="02020404030301010803" pitchFamily="18" charset="0"/>
                        </a:rPr>
                        <a:t> 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862458"/>
                  </a:ext>
                </a:extLst>
              </a:tr>
              <a:tr h="547972">
                <a:tc gridSpan="2"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  <a:ea typeface="Garamond" panose="02020404030301010803" pitchFamily="18" charset="0"/>
                          <a:cs typeface="Garamond" panose="02020404030301010803" pitchFamily="18" charset="0"/>
                        </a:rPr>
                        <a:t>MAP - Math (RIT score/National Percentile)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CECE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  <a:ea typeface="Garamond" panose="02020404030301010803" pitchFamily="18" charset="0"/>
                          <a:cs typeface="Garamond" panose="02020404030301010803" pitchFamily="18" charset="0"/>
                        </a:rPr>
                        <a:t>Aug RIT score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CEC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  <a:ea typeface="Garamond" panose="02020404030301010803" pitchFamily="18" charset="0"/>
                          <a:cs typeface="Garamond" panose="02020404030301010803" pitchFamily="18" charset="0"/>
                        </a:rPr>
                        <a:t>National Percentile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CEC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  <a:ea typeface="Garamond" panose="02020404030301010803" pitchFamily="18" charset="0"/>
                          <a:cs typeface="Garamond" panose="02020404030301010803" pitchFamily="18" charset="0"/>
                        </a:rPr>
                        <a:t>Jan RIT score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CEC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  <a:ea typeface="Garamond" panose="02020404030301010803" pitchFamily="18" charset="0"/>
                          <a:cs typeface="Garamond" panose="02020404030301010803" pitchFamily="18" charset="0"/>
                        </a:rPr>
                        <a:t>National Percentile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CEC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47119431"/>
                  </a:ext>
                </a:extLst>
              </a:tr>
              <a:tr h="437120">
                <a:tc gridSpan="2"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Garamond" panose="02020404030301010803" pitchFamily="18" charset="0"/>
                          <a:ea typeface="Garamond" panose="02020404030301010803" pitchFamily="18" charset="0"/>
                          <a:cs typeface="Garamond" panose="02020404030301010803" pitchFamily="18" charset="0"/>
                        </a:rPr>
                        <a:t> 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CECE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effectLst/>
                          <a:latin typeface="Garamond" panose="02020404030301010803" pitchFamily="18" charset="0"/>
                          <a:ea typeface="Garamond" panose="02020404030301010803" pitchFamily="18" charset="0"/>
                          <a:cs typeface="Garamond" panose="02020404030301010803" pitchFamily="18" charset="0"/>
                        </a:rPr>
                        <a:t> </a:t>
                      </a:r>
                      <a:endParaRPr lang="en-US" sz="20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CEC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effectLst/>
                          <a:latin typeface="Garamond" panose="02020404030301010803" pitchFamily="18" charset="0"/>
                          <a:ea typeface="Garamond" panose="02020404030301010803" pitchFamily="18" charset="0"/>
                          <a:cs typeface="Garamond" panose="02020404030301010803" pitchFamily="18" charset="0"/>
                        </a:rPr>
                        <a:t> </a:t>
                      </a:r>
                      <a:endParaRPr lang="en-US" sz="20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CEC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effectLst/>
                          <a:latin typeface="Garamond" panose="02020404030301010803" pitchFamily="18" charset="0"/>
                          <a:ea typeface="Garamond" panose="02020404030301010803" pitchFamily="18" charset="0"/>
                          <a:cs typeface="Garamond" panose="02020404030301010803" pitchFamily="18" charset="0"/>
                        </a:rPr>
                        <a:t> </a:t>
                      </a:r>
                      <a:endParaRPr lang="en-US" sz="20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CEC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effectLst/>
                          <a:latin typeface="Garamond" panose="02020404030301010803" pitchFamily="18" charset="0"/>
                          <a:ea typeface="Garamond" panose="02020404030301010803" pitchFamily="18" charset="0"/>
                          <a:cs typeface="Garamond" panose="02020404030301010803" pitchFamily="18" charset="0"/>
                        </a:rPr>
                        <a:t> </a:t>
                      </a:r>
                      <a:endParaRPr lang="en-US" sz="20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CEC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33821343"/>
                  </a:ext>
                </a:extLst>
              </a:tr>
              <a:tr h="821957">
                <a:tc gridSpan="2"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  <a:ea typeface="Garamond" panose="02020404030301010803" pitchFamily="18" charset="0"/>
                          <a:cs typeface="Garamond" panose="02020404030301010803" pitchFamily="18" charset="0"/>
                        </a:rPr>
                        <a:t>iReady - Math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  <a:ea typeface="Garamond" panose="02020404030301010803" pitchFamily="18" charset="0"/>
                          <a:cs typeface="Garamond" panose="02020404030301010803" pitchFamily="18" charset="0"/>
                        </a:rPr>
                        <a:t>Diagnostic Date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  <a:ea typeface="Garamond" panose="02020404030301010803" pitchFamily="18" charset="0"/>
                          <a:cs typeface="Garamond" panose="02020404030301010803" pitchFamily="18" charset="0"/>
                        </a:rPr>
                        <a:t>Diagnostic Score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  <a:ea typeface="Garamond" panose="02020404030301010803" pitchFamily="18" charset="0"/>
                          <a:cs typeface="Garamond" panose="02020404030301010803" pitchFamily="18" charset="0"/>
                        </a:rPr>
                        <a:t>Lessons Completed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  <a:ea typeface="Garamond" panose="02020404030301010803" pitchFamily="18" charset="0"/>
                          <a:cs typeface="Garamond" panose="02020404030301010803" pitchFamily="18" charset="0"/>
                        </a:rPr>
                        <a:t>Level Placement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87890470"/>
                  </a:ext>
                </a:extLst>
              </a:tr>
              <a:tr h="437120">
                <a:tc gridSpan="2"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Garamond" panose="02020404030301010803" pitchFamily="18" charset="0"/>
                          <a:ea typeface="Garamond" panose="02020404030301010803" pitchFamily="18" charset="0"/>
                          <a:cs typeface="Garamond" panose="02020404030301010803" pitchFamily="18" charset="0"/>
                        </a:rPr>
                        <a:t> 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Garamond" panose="02020404030301010803" pitchFamily="18" charset="0"/>
                          <a:ea typeface="Garamond" panose="02020404030301010803" pitchFamily="18" charset="0"/>
                          <a:cs typeface="Garamond" panose="02020404030301010803" pitchFamily="18" charset="0"/>
                        </a:rPr>
                        <a:t> 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Garamond" panose="02020404030301010803" pitchFamily="18" charset="0"/>
                          <a:ea typeface="Garamond" panose="02020404030301010803" pitchFamily="18" charset="0"/>
                          <a:cs typeface="Garamond" panose="02020404030301010803" pitchFamily="18" charset="0"/>
                        </a:rPr>
                        <a:t> 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Garamond" panose="02020404030301010803" pitchFamily="18" charset="0"/>
                          <a:ea typeface="Garamond" panose="02020404030301010803" pitchFamily="18" charset="0"/>
                          <a:cs typeface="Garamond" panose="02020404030301010803" pitchFamily="18" charset="0"/>
                        </a:rPr>
                        <a:t> 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Garamond" panose="02020404030301010803" pitchFamily="18" charset="0"/>
                          <a:ea typeface="Garamond" panose="02020404030301010803" pitchFamily="18" charset="0"/>
                          <a:cs typeface="Garamond" panose="02020404030301010803" pitchFamily="18" charset="0"/>
                        </a:rPr>
                        <a:t> 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06910589"/>
                  </a:ext>
                </a:extLst>
              </a:tr>
            </a:tbl>
          </a:graphicData>
        </a:graphic>
      </p:graphicFrame>
      <p:sp>
        <p:nvSpPr>
          <p:cNvPr id="11" name="Title 10">
            <a:extLst>
              <a:ext uri="{FF2B5EF4-FFF2-40B4-BE49-F238E27FC236}">
                <a16:creationId xmlns:a16="http://schemas.microsoft.com/office/drawing/2014/main" id="{81F34242-85FD-4417-8579-D08AAA48B3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1423" y="-103412"/>
            <a:ext cx="10515600" cy="1325563"/>
          </a:xfrm>
        </p:spPr>
        <p:txBody>
          <a:bodyPr/>
          <a:lstStyle/>
          <a:p>
            <a:pPr algn="ctr"/>
            <a:r>
              <a:rPr lang="en-US" dirty="0"/>
              <a:t>Interpreting the Table</a:t>
            </a:r>
          </a:p>
        </p:txBody>
      </p:sp>
    </p:spTree>
    <p:extLst>
      <p:ext uri="{BB962C8B-B14F-4D97-AF65-F5344CB8AC3E}">
        <p14:creationId xmlns:p14="http://schemas.microsoft.com/office/powerpoint/2010/main" val="168266285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ame 3"/>
          <p:cNvSpPr/>
          <p:nvPr/>
        </p:nvSpPr>
        <p:spPr>
          <a:xfrm>
            <a:off x="181423" y="139574"/>
            <a:ext cx="11876254" cy="6568589"/>
          </a:xfrm>
          <a:prstGeom prst="frame">
            <a:avLst>
              <a:gd name="adj1" fmla="val 177"/>
            </a:avLst>
          </a:prstGeom>
          <a:ln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/>
          <a:lstStyle/>
          <a:p>
            <a:endParaRPr lang="en-US" b="1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69463D4D-0045-4102-ACD4-6EE7AE10423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05401" y="219075"/>
            <a:ext cx="1676400" cy="1701800"/>
          </a:xfrm>
          <a:prstGeom prst="rect">
            <a:avLst/>
          </a:prstGeom>
        </p:spPr>
      </p:pic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19237805-63FA-48B9-A7A6-32BDF9D4C24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86650738"/>
              </p:ext>
            </p:extLst>
          </p:nvPr>
        </p:nvGraphicFramePr>
        <p:xfrm>
          <a:off x="489098" y="946298"/>
          <a:ext cx="9736629" cy="5637901"/>
        </p:xfrm>
        <a:graphic>
          <a:graphicData uri="http://schemas.openxmlformats.org/drawingml/2006/table">
            <a:tbl>
              <a:tblPr firstRow="1" firstCol="1" bandRow="1"/>
              <a:tblGrid>
                <a:gridCol w="2727687">
                  <a:extLst>
                    <a:ext uri="{9D8B030D-6E8A-4147-A177-3AD203B41FA5}">
                      <a16:colId xmlns:a16="http://schemas.microsoft.com/office/drawing/2014/main" val="3347833870"/>
                    </a:ext>
                  </a:extLst>
                </a:gridCol>
                <a:gridCol w="1229824">
                  <a:extLst>
                    <a:ext uri="{9D8B030D-6E8A-4147-A177-3AD203B41FA5}">
                      <a16:colId xmlns:a16="http://schemas.microsoft.com/office/drawing/2014/main" val="913626780"/>
                    </a:ext>
                  </a:extLst>
                </a:gridCol>
                <a:gridCol w="1444253">
                  <a:extLst>
                    <a:ext uri="{9D8B030D-6E8A-4147-A177-3AD203B41FA5}">
                      <a16:colId xmlns:a16="http://schemas.microsoft.com/office/drawing/2014/main" val="669997022"/>
                    </a:ext>
                  </a:extLst>
                </a:gridCol>
                <a:gridCol w="1445306">
                  <a:extLst>
                    <a:ext uri="{9D8B030D-6E8A-4147-A177-3AD203B41FA5}">
                      <a16:colId xmlns:a16="http://schemas.microsoft.com/office/drawing/2014/main" val="1595845182"/>
                    </a:ext>
                  </a:extLst>
                </a:gridCol>
                <a:gridCol w="1444253">
                  <a:extLst>
                    <a:ext uri="{9D8B030D-6E8A-4147-A177-3AD203B41FA5}">
                      <a16:colId xmlns:a16="http://schemas.microsoft.com/office/drawing/2014/main" val="566741673"/>
                    </a:ext>
                  </a:extLst>
                </a:gridCol>
                <a:gridCol w="1445306">
                  <a:extLst>
                    <a:ext uri="{9D8B030D-6E8A-4147-A177-3AD203B41FA5}">
                      <a16:colId xmlns:a16="http://schemas.microsoft.com/office/drawing/2014/main" val="4036444128"/>
                    </a:ext>
                  </a:extLst>
                </a:gridCol>
              </a:tblGrid>
              <a:tr h="437120">
                <a:tc gridSpan="2"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>
                          <a:solidFill>
                            <a:srgbClr val="FFFFFF"/>
                          </a:solidFill>
                          <a:effectLst/>
                          <a:latin typeface="Garamond" panose="02020404030301010803" pitchFamily="18" charset="0"/>
                          <a:ea typeface="Garamond" panose="02020404030301010803" pitchFamily="18" charset="0"/>
                          <a:cs typeface="Garamond" panose="02020404030301010803" pitchFamily="18" charset="0"/>
                        </a:rPr>
                        <a:t>Literacy Measures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Garamond" panose="02020404030301010803" pitchFamily="18" charset="0"/>
                          <a:ea typeface="Garamond" panose="02020404030301010803" pitchFamily="18" charset="0"/>
                          <a:cs typeface="Garamond" panose="02020404030301010803" pitchFamily="18" charset="0"/>
                        </a:rPr>
                        <a:t> 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Garamond" panose="02020404030301010803" pitchFamily="18" charset="0"/>
                          <a:ea typeface="Garamond" panose="02020404030301010803" pitchFamily="18" charset="0"/>
                          <a:cs typeface="Garamond" panose="02020404030301010803" pitchFamily="18" charset="0"/>
                        </a:rPr>
                        <a:t> 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Garamond" panose="02020404030301010803" pitchFamily="18" charset="0"/>
                          <a:ea typeface="Garamond" panose="02020404030301010803" pitchFamily="18" charset="0"/>
                          <a:cs typeface="Garamond" panose="02020404030301010803" pitchFamily="18" charset="0"/>
                        </a:rPr>
                        <a:t> 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Garamond" panose="02020404030301010803" pitchFamily="18" charset="0"/>
                          <a:ea typeface="Garamond" panose="02020404030301010803" pitchFamily="18" charset="0"/>
                          <a:cs typeface="Garamond" panose="02020404030301010803" pitchFamily="18" charset="0"/>
                        </a:rPr>
                        <a:t> 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99789445"/>
                  </a:ext>
                </a:extLst>
              </a:tr>
              <a:tr h="547972">
                <a:tc gridSpan="2"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  <a:ea typeface="Garamond" panose="02020404030301010803" pitchFamily="18" charset="0"/>
                          <a:cs typeface="Garamond" panose="02020404030301010803" pitchFamily="18" charset="0"/>
                        </a:rPr>
                        <a:t>MAP – Reading (RIT score/National Percentile)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CECE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  <a:ea typeface="Garamond" panose="02020404030301010803" pitchFamily="18" charset="0"/>
                          <a:cs typeface="Garamond" panose="02020404030301010803" pitchFamily="18" charset="0"/>
                        </a:rPr>
                        <a:t>Aug RIT score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CEC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  <a:ea typeface="Garamond" panose="02020404030301010803" pitchFamily="18" charset="0"/>
                          <a:cs typeface="Garamond" panose="02020404030301010803" pitchFamily="18" charset="0"/>
                        </a:rPr>
                        <a:t>National Percentile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CEC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  <a:ea typeface="Garamond" panose="02020404030301010803" pitchFamily="18" charset="0"/>
                          <a:cs typeface="Garamond" panose="02020404030301010803" pitchFamily="18" charset="0"/>
                        </a:rPr>
                        <a:t>Jan RIT score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CEC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  <a:ea typeface="Garamond" panose="02020404030301010803" pitchFamily="18" charset="0"/>
                          <a:cs typeface="Garamond" panose="02020404030301010803" pitchFamily="18" charset="0"/>
                        </a:rPr>
                        <a:t>National Percentile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CEC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08468384"/>
                  </a:ext>
                </a:extLst>
              </a:tr>
              <a:tr h="437120">
                <a:tc gridSpan="2"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Garamond" panose="02020404030301010803" pitchFamily="18" charset="0"/>
                          <a:ea typeface="Garamond" panose="02020404030301010803" pitchFamily="18" charset="0"/>
                          <a:cs typeface="Garamond" panose="02020404030301010803" pitchFamily="18" charset="0"/>
                        </a:rPr>
                        <a:t> 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CECE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effectLst/>
                          <a:latin typeface="Garamond" panose="02020404030301010803" pitchFamily="18" charset="0"/>
                          <a:ea typeface="Garamond" panose="02020404030301010803" pitchFamily="18" charset="0"/>
                          <a:cs typeface="Garamond" panose="02020404030301010803" pitchFamily="18" charset="0"/>
                        </a:rPr>
                        <a:t> </a:t>
                      </a:r>
                      <a:endParaRPr lang="en-US" sz="20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CEC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effectLst/>
                          <a:latin typeface="Garamond" panose="02020404030301010803" pitchFamily="18" charset="0"/>
                          <a:ea typeface="Garamond" panose="02020404030301010803" pitchFamily="18" charset="0"/>
                          <a:cs typeface="Garamond" panose="02020404030301010803" pitchFamily="18" charset="0"/>
                        </a:rPr>
                        <a:t> </a:t>
                      </a:r>
                      <a:endParaRPr lang="en-US" sz="20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CEC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effectLst/>
                          <a:latin typeface="Garamond" panose="02020404030301010803" pitchFamily="18" charset="0"/>
                          <a:ea typeface="Garamond" panose="02020404030301010803" pitchFamily="18" charset="0"/>
                          <a:cs typeface="Garamond" panose="02020404030301010803" pitchFamily="18" charset="0"/>
                        </a:rPr>
                        <a:t> </a:t>
                      </a:r>
                      <a:endParaRPr lang="en-US" sz="20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CEC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effectLst/>
                          <a:latin typeface="Garamond" panose="02020404030301010803" pitchFamily="18" charset="0"/>
                          <a:ea typeface="Garamond" panose="02020404030301010803" pitchFamily="18" charset="0"/>
                          <a:cs typeface="Garamond" panose="02020404030301010803" pitchFamily="18" charset="0"/>
                        </a:rPr>
                        <a:t> </a:t>
                      </a:r>
                      <a:endParaRPr lang="en-US" sz="20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CEC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3899418"/>
                  </a:ext>
                </a:extLst>
              </a:tr>
              <a:tr h="1095944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rgbClr val="000000"/>
                          </a:solidFill>
                          <a:effectLst/>
                          <a:highlight>
                            <a:srgbClr val="FFFF00"/>
                          </a:highlight>
                          <a:latin typeface="Garamond" panose="02020404030301010803" pitchFamily="18" charset="0"/>
                          <a:ea typeface="Garamond" panose="02020404030301010803" pitchFamily="18" charset="0"/>
                          <a:cs typeface="Garamond" panose="02020404030301010803" pitchFamily="18" charset="0"/>
                        </a:rPr>
                        <a:t>Lexia Core-5</a:t>
                      </a:r>
                      <a:endParaRPr lang="en-US" sz="2000" dirty="0">
                        <a:effectLst/>
                        <a:highlight>
                          <a:srgbClr val="FFFF00"/>
                        </a:highlight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>
                          <a:solidFill>
                            <a:srgbClr val="000000"/>
                          </a:solidFill>
                          <a:effectLst/>
                          <a:highlight>
                            <a:srgbClr val="FFFF00"/>
                          </a:highlight>
                          <a:latin typeface="Garamond" panose="02020404030301010803" pitchFamily="18" charset="0"/>
                          <a:ea typeface="Garamond" panose="02020404030301010803" pitchFamily="18" charset="0"/>
                          <a:cs typeface="Garamond" panose="02020404030301010803" pitchFamily="18" charset="0"/>
                        </a:rPr>
                        <a:t>Start </a:t>
                      </a:r>
                      <a:endParaRPr lang="en-US" sz="2000">
                        <a:effectLst/>
                        <a:highlight>
                          <a:srgbClr val="FFFF00"/>
                        </a:highlight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>
                          <a:solidFill>
                            <a:srgbClr val="000000"/>
                          </a:solidFill>
                          <a:effectLst/>
                          <a:highlight>
                            <a:srgbClr val="FFFF00"/>
                          </a:highlight>
                          <a:latin typeface="Garamond" panose="02020404030301010803" pitchFamily="18" charset="0"/>
                          <a:ea typeface="Garamond" panose="02020404030301010803" pitchFamily="18" charset="0"/>
                          <a:cs typeface="Garamond" panose="02020404030301010803" pitchFamily="18" charset="0"/>
                        </a:rPr>
                        <a:t>Date</a:t>
                      </a:r>
                      <a:endParaRPr lang="en-US" sz="2000">
                        <a:effectLst/>
                        <a:highlight>
                          <a:srgbClr val="FFFF00"/>
                        </a:highlight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rgbClr val="000000"/>
                          </a:solidFill>
                          <a:effectLst/>
                          <a:highlight>
                            <a:srgbClr val="FFFF00"/>
                          </a:highlight>
                          <a:latin typeface="Garamond" panose="02020404030301010803" pitchFamily="18" charset="0"/>
                          <a:ea typeface="Garamond" panose="02020404030301010803" pitchFamily="18" charset="0"/>
                          <a:cs typeface="Garamond" panose="02020404030301010803" pitchFamily="18" charset="0"/>
                        </a:rPr>
                        <a:t>Starting Level</a:t>
                      </a:r>
                      <a:endParaRPr lang="en-US" sz="2000" dirty="0">
                        <a:effectLst/>
                        <a:highlight>
                          <a:srgbClr val="FFFF00"/>
                        </a:highlight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>
                          <a:solidFill>
                            <a:srgbClr val="000000"/>
                          </a:solidFill>
                          <a:effectLst/>
                          <a:highlight>
                            <a:srgbClr val="FFFF00"/>
                          </a:highlight>
                          <a:latin typeface="Garamond" panose="02020404030301010803" pitchFamily="18" charset="0"/>
                          <a:ea typeface="Garamond" panose="02020404030301010803" pitchFamily="18" charset="0"/>
                          <a:cs typeface="Garamond" panose="02020404030301010803" pitchFamily="18" charset="0"/>
                        </a:rPr>
                        <a:t>Total Units Completed</a:t>
                      </a:r>
                      <a:endParaRPr lang="en-US" sz="2000">
                        <a:effectLst/>
                        <a:highlight>
                          <a:srgbClr val="FFFF00"/>
                        </a:highlight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>
                          <a:solidFill>
                            <a:srgbClr val="000000"/>
                          </a:solidFill>
                          <a:effectLst/>
                          <a:highlight>
                            <a:srgbClr val="FFFF00"/>
                          </a:highlight>
                          <a:latin typeface="Garamond" panose="02020404030301010803" pitchFamily="18" charset="0"/>
                          <a:ea typeface="Garamond" panose="02020404030301010803" pitchFamily="18" charset="0"/>
                          <a:cs typeface="Garamond" panose="02020404030301010803" pitchFamily="18" charset="0"/>
                        </a:rPr>
                        <a:t>Current Level</a:t>
                      </a:r>
                      <a:endParaRPr lang="en-US" sz="2000">
                        <a:effectLst/>
                        <a:highlight>
                          <a:srgbClr val="FFFF00"/>
                        </a:highlight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rgbClr val="000000"/>
                          </a:solidFill>
                          <a:effectLst/>
                          <a:highlight>
                            <a:srgbClr val="FFFF00"/>
                          </a:highlight>
                          <a:latin typeface="Garamond" panose="02020404030301010803" pitchFamily="18" charset="0"/>
                          <a:ea typeface="Garamond" panose="02020404030301010803" pitchFamily="18" charset="0"/>
                          <a:cs typeface="Garamond" panose="02020404030301010803" pitchFamily="18" charset="0"/>
                        </a:rPr>
                        <a:t>Level Placement</a:t>
                      </a:r>
                      <a:endParaRPr lang="en-US" sz="2000" dirty="0">
                        <a:effectLst/>
                        <a:highlight>
                          <a:srgbClr val="FFFF00"/>
                        </a:highlight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48437618"/>
                  </a:ext>
                </a:extLst>
              </a:tr>
              <a:tr h="43712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Garamond" panose="02020404030301010803" pitchFamily="18" charset="0"/>
                          <a:ea typeface="Garamond" panose="02020404030301010803" pitchFamily="18" charset="0"/>
                          <a:cs typeface="Garamond" panose="02020404030301010803" pitchFamily="18" charset="0"/>
                        </a:rPr>
                        <a:t> 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effectLst/>
                          <a:latin typeface="Garamond" panose="02020404030301010803" pitchFamily="18" charset="0"/>
                          <a:ea typeface="Garamond" panose="02020404030301010803" pitchFamily="18" charset="0"/>
                          <a:cs typeface="Garamond" panose="02020404030301010803" pitchFamily="18" charset="0"/>
                        </a:rPr>
                        <a:t> 11/25/20</a:t>
                      </a:r>
                      <a:endParaRPr lang="en-US" sz="20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effectLst/>
                          <a:latin typeface="Garamond" panose="02020404030301010803" pitchFamily="18" charset="0"/>
                          <a:ea typeface="Garamond" panose="02020404030301010803" pitchFamily="18" charset="0"/>
                          <a:cs typeface="Garamond" panose="02020404030301010803" pitchFamily="18" charset="0"/>
                        </a:rPr>
                        <a:t> 6</a:t>
                      </a:r>
                      <a:endParaRPr lang="en-US" sz="20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effectLst/>
                          <a:latin typeface="Garamond" panose="02020404030301010803" pitchFamily="18" charset="0"/>
                          <a:ea typeface="Garamond" panose="02020404030301010803" pitchFamily="18" charset="0"/>
                          <a:cs typeface="Garamond" panose="02020404030301010803" pitchFamily="18" charset="0"/>
                        </a:rPr>
                        <a:t> 30</a:t>
                      </a:r>
                      <a:endParaRPr lang="en-US" sz="20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effectLst/>
                          <a:latin typeface="Garamond" panose="02020404030301010803" pitchFamily="18" charset="0"/>
                          <a:ea typeface="Garamond" panose="02020404030301010803" pitchFamily="18" charset="0"/>
                          <a:cs typeface="Garamond" panose="02020404030301010803" pitchFamily="18" charset="0"/>
                        </a:rPr>
                        <a:t> 7</a:t>
                      </a:r>
                      <a:endParaRPr lang="en-US" sz="20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effectLst/>
                          <a:latin typeface="Garamond" panose="02020404030301010803" pitchFamily="18" charset="0"/>
                          <a:ea typeface="Garamond" panose="02020404030301010803" pitchFamily="18" charset="0"/>
                          <a:cs typeface="Garamond" panose="02020404030301010803" pitchFamily="18" charset="0"/>
                        </a:rPr>
                        <a:t> 1 Below</a:t>
                      </a:r>
                      <a:endParaRPr lang="en-US" sz="20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87436269"/>
                  </a:ext>
                </a:extLst>
              </a:tr>
              <a:tr h="437120">
                <a:tc gridSpan="2"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>
                          <a:solidFill>
                            <a:srgbClr val="FFFFFF"/>
                          </a:solidFill>
                          <a:effectLst/>
                          <a:latin typeface="Garamond" panose="02020404030301010803" pitchFamily="18" charset="0"/>
                          <a:ea typeface="Garamond" panose="02020404030301010803" pitchFamily="18" charset="0"/>
                          <a:cs typeface="Garamond" panose="02020404030301010803" pitchFamily="18" charset="0"/>
                        </a:rPr>
                        <a:t>Math Measures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Garamond" panose="02020404030301010803" pitchFamily="18" charset="0"/>
                          <a:ea typeface="Garamond" panose="02020404030301010803" pitchFamily="18" charset="0"/>
                          <a:cs typeface="Garamond" panose="02020404030301010803" pitchFamily="18" charset="0"/>
                        </a:rPr>
                        <a:t> 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Garamond" panose="02020404030301010803" pitchFamily="18" charset="0"/>
                          <a:ea typeface="Garamond" panose="02020404030301010803" pitchFamily="18" charset="0"/>
                          <a:cs typeface="Garamond" panose="02020404030301010803" pitchFamily="18" charset="0"/>
                        </a:rPr>
                        <a:t> 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Garamond" panose="02020404030301010803" pitchFamily="18" charset="0"/>
                          <a:ea typeface="Garamond" panose="02020404030301010803" pitchFamily="18" charset="0"/>
                          <a:cs typeface="Garamond" panose="02020404030301010803" pitchFamily="18" charset="0"/>
                        </a:rPr>
                        <a:t> 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Garamond" panose="02020404030301010803" pitchFamily="18" charset="0"/>
                          <a:ea typeface="Garamond" panose="02020404030301010803" pitchFamily="18" charset="0"/>
                          <a:cs typeface="Garamond" panose="02020404030301010803" pitchFamily="18" charset="0"/>
                        </a:rPr>
                        <a:t> 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862458"/>
                  </a:ext>
                </a:extLst>
              </a:tr>
              <a:tr h="547972">
                <a:tc gridSpan="2"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  <a:ea typeface="Garamond" panose="02020404030301010803" pitchFamily="18" charset="0"/>
                          <a:cs typeface="Garamond" panose="02020404030301010803" pitchFamily="18" charset="0"/>
                        </a:rPr>
                        <a:t>MAP - Math (RIT score/National Percentile)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CECE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  <a:ea typeface="Garamond" panose="02020404030301010803" pitchFamily="18" charset="0"/>
                          <a:cs typeface="Garamond" panose="02020404030301010803" pitchFamily="18" charset="0"/>
                        </a:rPr>
                        <a:t>Aug RIT score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CEC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  <a:ea typeface="Garamond" panose="02020404030301010803" pitchFamily="18" charset="0"/>
                          <a:cs typeface="Garamond" panose="02020404030301010803" pitchFamily="18" charset="0"/>
                        </a:rPr>
                        <a:t>National Percentile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CEC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  <a:ea typeface="Garamond" panose="02020404030301010803" pitchFamily="18" charset="0"/>
                          <a:cs typeface="Garamond" panose="02020404030301010803" pitchFamily="18" charset="0"/>
                        </a:rPr>
                        <a:t>Jan RIT score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CEC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  <a:ea typeface="Garamond" panose="02020404030301010803" pitchFamily="18" charset="0"/>
                          <a:cs typeface="Garamond" panose="02020404030301010803" pitchFamily="18" charset="0"/>
                        </a:rPr>
                        <a:t>National Percentile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CEC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47119431"/>
                  </a:ext>
                </a:extLst>
              </a:tr>
              <a:tr h="437120">
                <a:tc gridSpan="2"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Garamond" panose="02020404030301010803" pitchFamily="18" charset="0"/>
                          <a:ea typeface="Garamond" panose="02020404030301010803" pitchFamily="18" charset="0"/>
                          <a:cs typeface="Garamond" panose="02020404030301010803" pitchFamily="18" charset="0"/>
                        </a:rPr>
                        <a:t> 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CECE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effectLst/>
                          <a:latin typeface="Garamond" panose="02020404030301010803" pitchFamily="18" charset="0"/>
                          <a:ea typeface="Garamond" panose="02020404030301010803" pitchFamily="18" charset="0"/>
                          <a:cs typeface="Garamond" panose="02020404030301010803" pitchFamily="18" charset="0"/>
                        </a:rPr>
                        <a:t> </a:t>
                      </a:r>
                      <a:endParaRPr lang="en-US" sz="20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CEC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effectLst/>
                          <a:latin typeface="Garamond" panose="02020404030301010803" pitchFamily="18" charset="0"/>
                          <a:ea typeface="Garamond" panose="02020404030301010803" pitchFamily="18" charset="0"/>
                          <a:cs typeface="Garamond" panose="02020404030301010803" pitchFamily="18" charset="0"/>
                        </a:rPr>
                        <a:t> </a:t>
                      </a:r>
                      <a:endParaRPr lang="en-US" sz="20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CEC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effectLst/>
                          <a:latin typeface="Garamond" panose="02020404030301010803" pitchFamily="18" charset="0"/>
                          <a:ea typeface="Garamond" panose="02020404030301010803" pitchFamily="18" charset="0"/>
                          <a:cs typeface="Garamond" panose="02020404030301010803" pitchFamily="18" charset="0"/>
                        </a:rPr>
                        <a:t> </a:t>
                      </a:r>
                      <a:endParaRPr lang="en-US" sz="20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CEC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effectLst/>
                          <a:latin typeface="Garamond" panose="02020404030301010803" pitchFamily="18" charset="0"/>
                          <a:ea typeface="Garamond" panose="02020404030301010803" pitchFamily="18" charset="0"/>
                          <a:cs typeface="Garamond" panose="02020404030301010803" pitchFamily="18" charset="0"/>
                        </a:rPr>
                        <a:t> </a:t>
                      </a:r>
                      <a:endParaRPr lang="en-US" sz="20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CEC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33821343"/>
                  </a:ext>
                </a:extLst>
              </a:tr>
              <a:tr h="821957">
                <a:tc gridSpan="2"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  <a:ea typeface="Garamond" panose="02020404030301010803" pitchFamily="18" charset="0"/>
                          <a:cs typeface="Garamond" panose="02020404030301010803" pitchFamily="18" charset="0"/>
                        </a:rPr>
                        <a:t>iReady - Math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  <a:ea typeface="Garamond" panose="02020404030301010803" pitchFamily="18" charset="0"/>
                          <a:cs typeface="Garamond" panose="02020404030301010803" pitchFamily="18" charset="0"/>
                        </a:rPr>
                        <a:t>Diagnostic Date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  <a:ea typeface="Garamond" panose="02020404030301010803" pitchFamily="18" charset="0"/>
                          <a:cs typeface="Garamond" panose="02020404030301010803" pitchFamily="18" charset="0"/>
                        </a:rPr>
                        <a:t>Diagnostic Score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  <a:ea typeface="Garamond" panose="02020404030301010803" pitchFamily="18" charset="0"/>
                          <a:cs typeface="Garamond" panose="02020404030301010803" pitchFamily="18" charset="0"/>
                        </a:rPr>
                        <a:t>Lessons Completed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  <a:ea typeface="Garamond" panose="02020404030301010803" pitchFamily="18" charset="0"/>
                          <a:cs typeface="Garamond" panose="02020404030301010803" pitchFamily="18" charset="0"/>
                        </a:rPr>
                        <a:t>Level Placement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87890470"/>
                  </a:ext>
                </a:extLst>
              </a:tr>
              <a:tr h="437120">
                <a:tc gridSpan="2"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Garamond" panose="02020404030301010803" pitchFamily="18" charset="0"/>
                          <a:ea typeface="Garamond" panose="02020404030301010803" pitchFamily="18" charset="0"/>
                          <a:cs typeface="Garamond" panose="02020404030301010803" pitchFamily="18" charset="0"/>
                        </a:rPr>
                        <a:t> 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Garamond" panose="02020404030301010803" pitchFamily="18" charset="0"/>
                          <a:ea typeface="Garamond" panose="02020404030301010803" pitchFamily="18" charset="0"/>
                          <a:cs typeface="Garamond" panose="02020404030301010803" pitchFamily="18" charset="0"/>
                        </a:rPr>
                        <a:t> 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Garamond" panose="02020404030301010803" pitchFamily="18" charset="0"/>
                          <a:ea typeface="Garamond" panose="02020404030301010803" pitchFamily="18" charset="0"/>
                          <a:cs typeface="Garamond" panose="02020404030301010803" pitchFamily="18" charset="0"/>
                        </a:rPr>
                        <a:t> 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Garamond" panose="02020404030301010803" pitchFamily="18" charset="0"/>
                          <a:ea typeface="Garamond" panose="02020404030301010803" pitchFamily="18" charset="0"/>
                          <a:cs typeface="Garamond" panose="02020404030301010803" pitchFamily="18" charset="0"/>
                        </a:rPr>
                        <a:t> 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Garamond" panose="02020404030301010803" pitchFamily="18" charset="0"/>
                          <a:ea typeface="Garamond" panose="02020404030301010803" pitchFamily="18" charset="0"/>
                          <a:cs typeface="Garamond" panose="02020404030301010803" pitchFamily="18" charset="0"/>
                        </a:rPr>
                        <a:t> 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06910589"/>
                  </a:ext>
                </a:extLst>
              </a:tr>
            </a:tbl>
          </a:graphicData>
        </a:graphic>
      </p:graphicFrame>
      <p:sp>
        <p:nvSpPr>
          <p:cNvPr id="11" name="Title 10">
            <a:extLst>
              <a:ext uri="{FF2B5EF4-FFF2-40B4-BE49-F238E27FC236}">
                <a16:creationId xmlns:a16="http://schemas.microsoft.com/office/drawing/2014/main" id="{81F34242-85FD-4417-8579-D08AAA48B3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1423" y="-103412"/>
            <a:ext cx="10515600" cy="1325563"/>
          </a:xfrm>
        </p:spPr>
        <p:txBody>
          <a:bodyPr/>
          <a:lstStyle/>
          <a:p>
            <a:pPr algn="ctr"/>
            <a:r>
              <a:rPr lang="en-US" dirty="0"/>
              <a:t>Interpreting the Table</a:t>
            </a:r>
          </a:p>
        </p:txBody>
      </p:sp>
    </p:spTree>
    <p:extLst>
      <p:ext uri="{BB962C8B-B14F-4D97-AF65-F5344CB8AC3E}">
        <p14:creationId xmlns:p14="http://schemas.microsoft.com/office/powerpoint/2010/main" val="373469601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Linh.Ngo | Lexia Learning">
            <a:extLst>
              <a:ext uri="{FF2B5EF4-FFF2-40B4-BE49-F238E27FC236}">
                <a16:creationId xmlns:a16="http://schemas.microsoft.com/office/drawing/2014/main" id="{5860FBA4-C196-4626-83A6-E2D5137218A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14517" y="4894090"/>
            <a:ext cx="3905556" cy="19101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5475" y="301488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US" sz="4800" dirty="0"/>
              <a:t>Lexia Core 5</a:t>
            </a:r>
          </a:p>
        </p:txBody>
      </p:sp>
      <p:sp>
        <p:nvSpPr>
          <p:cNvPr id="4" name="Frame 3"/>
          <p:cNvSpPr/>
          <p:nvPr/>
        </p:nvSpPr>
        <p:spPr>
          <a:xfrm>
            <a:off x="200058" y="139574"/>
            <a:ext cx="11876254" cy="6568589"/>
          </a:xfrm>
          <a:prstGeom prst="frame">
            <a:avLst>
              <a:gd name="adj1" fmla="val 177"/>
            </a:avLst>
          </a:prstGeom>
          <a:ln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/>
          <a:lstStyle/>
          <a:p>
            <a:endParaRPr lang="en-US" b="1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69463D4D-0045-4102-ACD4-6EE7AE10423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205401" y="219075"/>
            <a:ext cx="1676400" cy="1701800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A0E0D5EC-544B-494F-ADE8-57C64A4B4849}"/>
              </a:ext>
            </a:extLst>
          </p:cNvPr>
          <p:cNvSpPr/>
          <p:nvPr/>
        </p:nvSpPr>
        <p:spPr>
          <a:xfrm>
            <a:off x="766778" y="5782988"/>
            <a:ext cx="537140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/>
              <a:t>http://www.lexialearning.com/</a:t>
            </a: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5AE8113C-C6A3-45F0-9C27-59BE73025D3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6778" y="1248199"/>
            <a:ext cx="10515600" cy="4351338"/>
          </a:xfrm>
        </p:spPr>
        <p:txBody>
          <a:bodyPr>
            <a:normAutofit/>
          </a:bodyPr>
          <a:lstStyle/>
          <a:p>
            <a:pPr lvl="1"/>
            <a:endParaRPr lang="en-US" sz="3600" dirty="0"/>
          </a:p>
          <a:p>
            <a:endParaRPr lang="en-US" sz="4000" dirty="0"/>
          </a:p>
          <a:p>
            <a:pPr marL="0" indent="0">
              <a:buNone/>
            </a:pPr>
            <a:endParaRPr lang="en-US" sz="4000" dirty="0"/>
          </a:p>
        </p:txBody>
      </p:sp>
      <p:graphicFrame>
        <p:nvGraphicFramePr>
          <p:cNvPr id="3" name="Table 4">
            <a:extLst>
              <a:ext uri="{FF2B5EF4-FFF2-40B4-BE49-F238E27FC236}">
                <a16:creationId xmlns:a16="http://schemas.microsoft.com/office/drawing/2014/main" id="{0CF90977-6267-481C-AE8A-B4B6E9352EB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44232165"/>
              </p:ext>
            </p:extLst>
          </p:nvPr>
        </p:nvGraphicFramePr>
        <p:xfrm>
          <a:off x="886791" y="1718777"/>
          <a:ext cx="5385942" cy="362712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2692971">
                  <a:extLst>
                    <a:ext uri="{9D8B030D-6E8A-4147-A177-3AD203B41FA5}">
                      <a16:colId xmlns:a16="http://schemas.microsoft.com/office/drawing/2014/main" val="3887230974"/>
                    </a:ext>
                  </a:extLst>
                </a:gridCol>
                <a:gridCol w="2692971">
                  <a:extLst>
                    <a:ext uri="{9D8B030D-6E8A-4147-A177-3AD203B41FA5}">
                      <a16:colId xmlns:a16="http://schemas.microsoft.com/office/drawing/2014/main" val="354158463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2800" dirty="0"/>
                        <a:t>Grade Level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/>
                        <a:t>Lexia Levels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2813748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800" dirty="0"/>
                        <a:t>PreK-K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/>
                        <a:t>1-5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0678537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800" dirty="0"/>
                        <a:t>1st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/>
                        <a:t>6-9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7491902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800" dirty="0"/>
                        <a:t>2nd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/>
                        <a:t>10-12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791628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800" dirty="0"/>
                        <a:t>3rd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/>
                        <a:t>13-15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1686499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800" dirty="0"/>
                        <a:t>4th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/>
                        <a:t>16-18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4622158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800" dirty="0"/>
                        <a:t>5th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/>
                        <a:t>19-21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6633762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5898651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Linh.Ngo | Lexia Learning">
            <a:extLst>
              <a:ext uri="{FF2B5EF4-FFF2-40B4-BE49-F238E27FC236}">
                <a16:creationId xmlns:a16="http://schemas.microsoft.com/office/drawing/2014/main" id="{5860FBA4-C196-4626-83A6-E2D5137218A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14517" y="4894090"/>
            <a:ext cx="3905556" cy="19101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39574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US" sz="4800" dirty="0"/>
              <a:t>Lexia Core 5 – Teacher Resources</a:t>
            </a:r>
          </a:p>
        </p:txBody>
      </p:sp>
      <p:sp>
        <p:nvSpPr>
          <p:cNvPr id="4" name="Frame 3"/>
          <p:cNvSpPr/>
          <p:nvPr/>
        </p:nvSpPr>
        <p:spPr>
          <a:xfrm>
            <a:off x="200058" y="139574"/>
            <a:ext cx="11876254" cy="6568589"/>
          </a:xfrm>
          <a:prstGeom prst="frame">
            <a:avLst>
              <a:gd name="adj1" fmla="val 177"/>
            </a:avLst>
          </a:prstGeom>
          <a:ln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/>
          <a:lstStyle/>
          <a:p>
            <a:endParaRPr lang="en-US" b="1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69463D4D-0045-4102-ACD4-6EE7AE10423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205401" y="219075"/>
            <a:ext cx="1676400" cy="1701800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A0E0D5EC-544B-494F-ADE8-57C64A4B4849}"/>
              </a:ext>
            </a:extLst>
          </p:cNvPr>
          <p:cNvSpPr/>
          <p:nvPr/>
        </p:nvSpPr>
        <p:spPr>
          <a:xfrm>
            <a:off x="766778" y="5782988"/>
            <a:ext cx="537140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/>
              <a:t>http://www.lexialearning.com/</a:t>
            </a: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5AE8113C-C6A3-45F0-9C27-59BE73025D3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6778" y="1248199"/>
            <a:ext cx="10515600" cy="4351338"/>
          </a:xfrm>
        </p:spPr>
        <p:txBody>
          <a:bodyPr>
            <a:normAutofit fontScale="70000" lnSpcReduction="20000"/>
          </a:bodyPr>
          <a:lstStyle/>
          <a:p>
            <a:r>
              <a:rPr lang="en-US" sz="4000" dirty="0"/>
              <a:t>Teacher Dashboard – view student progress and identify student’s who need minutes to reach their weekly goal.</a:t>
            </a:r>
          </a:p>
          <a:p>
            <a:r>
              <a:rPr lang="en-US" sz="4000" dirty="0"/>
              <a:t>Student Predictors – measures the likelihood of a student meeting the end of year benchmark based on current usage and progress in the program (updated monthly).</a:t>
            </a:r>
          </a:p>
          <a:p>
            <a:r>
              <a:rPr lang="en-US" sz="4000" dirty="0"/>
              <a:t>Struggling Students – flags students who are struggling to complete a lesson and in need of a teacher delivered support</a:t>
            </a:r>
          </a:p>
          <a:p>
            <a:r>
              <a:rPr lang="en-US" sz="4000" dirty="0"/>
              <a:t>Skill Builders – identifies students who have completed a level and are ready for skill building activities to support their learning</a:t>
            </a:r>
          </a:p>
          <a:p>
            <a:r>
              <a:rPr lang="en-US" sz="4000" dirty="0"/>
              <a:t>Certificates – recognizes students who have completed a level and the skills they have demonstrated as a result of completing the level.</a:t>
            </a:r>
            <a:endParaRPr lang="en-US" sz="3200" dirty="0"/>
          </a:p>
          <a:p>
            <a:pPr lvl="1"/>
            <a:endParaRPr lang="en-US" sz="3600" dirty="0"/>
          </a:p>
          <a:p>
            <a:endParaRPr lang="en-US" sz="4000" dirty="0"/>
          </a:p>
          <a:p>
            <a:pPr marL="0" indent="0">
              <a:buNone/>
            </a:pP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367349600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39574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US" sz="4800" dirty="0" err="1"/>
              <a:t>iReady</a:t>
            </a:r>
            <a:endParaRPr lang="en-US" sz="4800" dirty="0"/>
          </a:p>
        </p:txBody>
      </p:sp>
      <p:sp>
        <p:nvSpPr>
          <p:cNvPr id="4" name="Frame 3"/>
          <p:cNvSpPr/>
          <p:nvPr/>
        </p:nvSpPr>
        <p:spPr>
          <a:xfrm>
            <a:off x="181423" y="139574"/>
            <a:ext cx="11876254" cy="6568589"/>
          </a:xfrm>
          <a:prstGeom prst="frame">
            <a:avLst>
              <a:gd name="adj1" fmla="val 177"/>
            </a:avLst>
          </a:prstGeom>
          <a:ln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/>
          <a:lstStyle/>
          <a:p>
            <a:endParaRPr lang="en-US" b="1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69463D4D-0045-4102-ACD4-6EE7AE10423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05401" y="219075"/>
            <a:ext cx="1676400" cy="1701800"/>
          </a:xfrm>
          <a:prstGeom prst="rect">
            <a:avLst/>
          </a:prstGeom>
        </p:spPr>
      </p:pic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631A9DDF-45CB-4B0E-B2FE-46A48F9B86F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Begins with an adaptive diagnostic designed to:</a:t>
            </a:r>
          </a:p>
          <a:p>
            <a:pPr lvl="1"/>
            <a:r>
              <a:rPr lang="en-US" dirty="0"/>
              <a:t>Identify the specific skills each student needs to develop</a:t>
            </a:r>
          </a:p>
          <a:p>
            <a:pPr lvl="1"/>
            <a:r>
              <a:rPr lang="en-US" dirty="0"/>
              <a:t>Identify each student’s areas of strength</a:t>
            </a:r>
          </a:p>
          <a:p>
            <a:pPr lvl="1"/>
            <a:r>
              <a:rPr lang="en-US" dirty="0"/>
              <a:t>Measure academic growth through the school year. </a:t>
            </a:r>
          </a:p>
          <a:p>
            <a:r>
              <a:rPr lang="en-US" dirty="0"/>
              <a:t>Diagnostic covers four domains</a:t>
            </a:r>
          </a:p>
          <a:p>
            <a:pPr lvl="1"/>
            <a:r>
              <a:rPr lang="en-US" dirty="0"/>
              <a:t>Numbers and Operations</a:t>
            </a:r>
          </a:p>
          <a:p>
            <a:pPr lvl="1"/>
            <a:r>
              <a:rPr lang="en-US" dirty="0"/>
              <a:t>Algebra and Algebraic Thinking</a:t>
            </a:r>
          </a:p>
          <a:p>
            <a:pPr lvl="1"/>
            <a:r>
              <a:rPr lang="en-US" dirty="0"/>
              <a:t>Measurement and Data</a:t>
            </a:r>
          </a:p>
          <a:p>
            <a:pPr lvl="1"/>
            <a:r>
              <a:rPr lang="en-US" dirty="0"/>
              <a:t>Geometry</a:t>
            </a:r>
          </a:p>
        </p:txBody>
      </p:sp>
      <p:pic>
        <p:nvPicPr>
          <p:cNvPr id="5122" name="Picture 2" descr="Welcome / iReady">
            <a:extLst>
              <a:ext uri="{FF2B5EF4-FFF2-40B4-BE49-F238E27FC236}">
                <a16:creationId xmlns:a16="http://schemas.microsoft.com/office/drawing/2014/main" id="{FEFDF25C-CC1F-4314-9966-0B6A33070CE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05875" y="4001294"/>
            <a:ext cx="3811926" cy="22584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1114016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ame 3"/>
          <p:cNvSpPr/>
          <p:nvPr/>
        </p:nvSpPr>
        <p:spPr>
          <a:xfrm>
            <a:off x="181423" y="139574"/>
            <a:ext cx="11876254" cy="6568589"/>
          </a:xfrm>
          <a:prstGeom prst="frame">
            <a:avLst>
              <a:gd name="adj1" fmla="val 177"/>
            </a:avLst>
          </a:prstGeom>
          <a:ln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/>
          <a:lstStyle/>
          <a:p>
            <a:endParaRPr lang="en-US" b="1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69463D4D-0045-4102-ACD4-6EE7AE10423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05401" y="219075"/>
            <a:ext cx="1676400" cy="17018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D51EFD1A-5FC3-4283-AA2E-0E6AA70DE27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4418" y="445106"/>
            <a:ext cx="8143726" cy="5945420"/>
          </a:xfrm>
          <a:prstGeom prst="rect">
            <a:avLst/>
          </a:prstGeom>
        </p:spPr>
      </p:pic>
      <p:pic>
        <p:nvPicPr>
          <p:cNvPr id="5122" name="Picture 2" descr="Welcome / iReady">
            <a:extLst>
              <a:ext uri="{FF2B5EF4-FFF2-40B4-BE49-F238E27FC236}">
                <a16:creationId xmlns:a16="http://schemas.microsoft.com/office/drawing/2014/main" id="{FEFDF25C-CC1F-4314-9966-0B6A33070CE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30726" y="3693069"/>
            <a:ext cx="3811926" cy="22584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3157019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39574"/>
            <a:ext cx="10515600" cy="1325563"/>
          </a:xfrm>
        </p:spPr>
        <p:txBody>
          <a:bodyPr>
            <a:normAutofit/>
          </a:bodyPr>
          <a:lstStyle/>
          <a:p>
            <a:r>
              <a:rPr lang="en-US" sz="4800" b="1" dirty="0">
                <a:latin typeface="Open Sans"/>
              </a:rPr>
              <a:t>Why did we suggest changes? </a:t>
            </a:r>
            <a:endParaRPr lang="en-US" sz="4800" dirty="0"/>
          </a:p>
        </p:txBody>
      </p:sp>
      <p:sp>
        <p:nvSpPr>
          <p:cNvPr id="4" name="Frame 3"/>
          <p:cNvSpPr/>
          <p:nvPr/>
        </p:nvSpPr>
        <p:spPr>
          <a:xfrm>
            <a:off x="181423" y="139574"/>
            <a:ext cx="11876254" cy="6568589"/>
          </a:xfrm>
          <a:prstGeom prst="frame">
            <a:avLst>
              <a:gd name="adj1" fmla="val 177"/>
            </a:avLst>
          </a:prstGeom>
          <a:ln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/>
          <a:lstStyle/>
          <a:p>
            <a:endParaRPr lang="en-US" b="1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69463D4D-0045-4102-ACD4-6EE7AE10423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05401" y="219075"/>
            <a:ext cx="1676400" cy="1701800"/>
          </a:xfrm>
          <a:prstGeom prst="rect">
            <a:avLst/>
          </a:prstGeom>
        </p:spPr>
      </p:pic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1D6E5700-4D60-43C8-B250-15F85C7E76A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920875"/>
            <a:ext cx="10515600" cy="4351338"/>
          </a:xfrm>
        </p:spPr>
        <p:txBody>
          <a:bodyPr>
            <a:normAutofit/>
          </a:bodyPr>
          <a:lstStyle/>
          <a:p>
            <a:r>
              <a:rPr lang="en-US" sz="4000" dirty="0">
                <a:latin typeface="Open Sans"/>
              </a:rPr>
              <a:t>Typically reviewed every 3 – 5 years</a:t>
            </a:r>
          </a:p>
          <a:p>
            <a:r>
              <a:rPr lang="en-US" sz="4000" dirty="0">
                <a:latin typeface="Open Sans"/>
              </a:rPr>
              <a:t>Revisions are only made when necessary</a:t>
            </a:r>
          </a:p>
          <a:p>
            <a:r>
              <a:rPr lang="en-US" sz="4000" dirty="0">
                <a:latin typeface="Open Sans"/>
              </a:rPr>
              <a:t>Revisions are subject to vote by the Board and then by the PTO</a:t>
            </a:r>
          </a:p>
          <a:p>
            <a:r>
              <a:rPr lang="en-US" sz="4000" dirty="0">
                <a:latin typeface="Open Sans"/>
              </a:rPr>
              <a:t>Ensure the bylaws are clearly written and allow flexibility</a:t>
            </a:r>
            <a:endParaRPr lang="en-US" sz="4000" dirty="0"/>
          </a:p>
          <a:p>
            <a:pPr marL="0" indent="0">
              <a:buNone/>
            </a:pP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137887581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Welcome / iReady">
            <a:extLst>
              <a:ext uri="{FF2B5EF4-FFF2-40B4-BE49-F238E27FC236}">
                <a16:creationId xmlns:a16="http://schemas.microsoft.com/office/drawing/2014/main" id="{FEFDF25C-CC1F-4314-9966-0B6A33070CE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05249" y="4884337"/>
            <a:ext cx="3212551" cy="19033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39574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US" sz="4800" dirty="0" err="1"/>
              <a:t>iReady</a:t>
            </a:r>
            <a:endParaRPr lang="en-US" sz="4800" dirty="0"/>
          </a:p>
        </p:txBody>
      </p:sp>
      <p:sp>
        <p:nvSpPr>
          <p:cNvPr id="4" name="Frame 3"/>
          <p:cNvSpPr/>
          <p:nvPr/>
        </p:nvSpPr>
        <p:spPr>
          <a:xfrm>
            <a:off x="181423" y="139574"/>
            <a:ext cx="11876254" cy="6568589"/>
          </a:xfrm>
          <a:prstGeom prst="frame">
            <a:avLst>
              <a:gd name="adj1" fmla="val 177"/>
            </a:avLst>
          </a:prstGeom>
          <a:ln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/>
          <a:lstStyle/>
          <a:p>
            <a:endParaRPr lang="en-US" b="1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69463D4D-0045-4102-ACD4-6EE7AE10423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205401" y="219075"/>
            <a:ext cx="1676400" cy="1701800"/>
          </a:xfrm>
          <a:prstGeom prst="rect">
            <a:avLst/>
          </a:prstGeom>
        </p:spPr>
      </p:pic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631A9DDF-45CB-4B0E-B2FE-46A48F9B86F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diagnostic sets students on an individualized learning path.</a:t>
            </a:r>
          </a:p>
          <a:p>
            <a:r>
              <a:rPr lang="en-US" dirty="0"/>
              <a:t>As students complete lessons they will improve skills and progress through their path.</a:t>
            </a:r>
          </a:p>
          <a:p>
            <a:r>
              <a:rPr lang="en-US" dirty="0"/>
              <a:t>Students will complete the diagnostic again later this year.  Similar to MAP, diagnostic results will provide insight into student growth.</a:t>
            </a:r>
          </a:p>
          <a:p>
            <a:r>
              <a:rPr lang="en-US" dirty="0"/>
              <a:t>Our goal:  Students show growth throughout the year by completing lessons and increasing their diagnostic score.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8093608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39574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US" sz="4800" dirty="0" err="1"/>
              <a:t>iReady</a:t>
            </a:r>
            <a:endParaRPr lang="en-US" sz="4800" dirty="0"/>
          </a:p>
        </p:txBody>
      </p:sp>
      <p:sp>
        <p:nvSpPr>
          <p:cNvPr id="4" name="Frame 3"/>
          <p:cNvSpPr/>
          <p:nvPr/>
        </p:nvSpPr>
        <p:spPr>
          <a:xfrm>
            <a:off x="181423" y="139574"/>
            <a:ext cx="11876254" cy="6568589"/>
          </a:xfrm>
          <a:prstGeom prst="frame">
            <a:avLst>
              <a:gd name="adj1" fmla="val 177"/>
            </a:avLst>
          </a:prstGeom>
          <a:ln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/>
          <a:lstStyle/>
          <a:p>
            <a:endParaRPr lang="en-US" b="1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69463D4D-0045-4102-ACD4-6EE7AE10423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05401" y="219075"/>
            <a:ext cx="1676400" cy="17018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11A0E949-AAED-48CC-B479-56EF179F752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9611" y="386808"/>
            <a:ext cx="8821913" cy="6023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3573473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ame 3"/>
          <p:cNvSpPr/>
          <p:nvPr/>
        </p:nvSpPr>
        <p:spPr>
          <a:xfrm>
            <a:off x="181423" y="139574"/>
            <a:ext cx="11876254" cy="6568589"/>
          </a:xfrm>
          <a:prstGeom prst="frame">
            <a:avLst>
              <a:gd name="adj1" fmla="val 177"/>
            </a:avLst>
          </a:prstGeom>
          <a:ln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/>
          <a:lstStyle/>
          <a:p>
            <a:endParaRPr lang="en-US" b="1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69463D4D-0045-4102-ACD4-6EE7AE10423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05401" y="219075"/>
            <a:ext cx="1676400" cy="1701800"/>
          </a:xfrm>
          <a:prstGeom prst="rect">
            <a:avLst/>
          </a:prstGeom>
        </p:spPr>
      </p:pic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19237805-63FA-48B9-A7A6-32BDF9D4C24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34864345"/>
              </p:ext>
            </p:extLst>
          </p:nvPr>
        </p:nvGraphicFramePr>
        <p:xfrm>
          <a:off x="489098" y="946298"/>
          <a:ext cx="9736629" cy="5637901"/>
        </p:xfrm>
        <a:graphic>
          <a:graphicData uri="http://schemas.openxmlformats.org/drawingml/2006/table">
            <a:tbl>
              <a:tblPr firstRow="1" firstCol="1" bandRow="1"/>
              <a:tblGrid>
                <a:gridCol w="2727687">
                  <a:extLst>
                    <a:ext uri="{9D8B030D-6E8A-4147-A177-3AD203B41FA5}">
                      <a16:colId xmlns:a16="http://schemas.microsoft.com/office/drawing/2014/main" val="3347833870"/>
                    </a:ext>
                  </a:extLst>
                </a:gridCol>
                <a:gridCol w="1229824">
                  <a:extLst>
                    <a:ext uri="{9D8B030D-6E8A-4147-A177-3AD203B41FA5}">
                      <a16:colId xmlns:a16="http://schemas.microsoft.com/office/drawing/2014/main" val="913626780"/>
                    </a:ext>
                  </a:extLst>
                </a:gridCol>
                <a:gridCol w="1444253">
                  <a:extLst>
                    <a:ext uri="{9D8B030D-6E8A-4147-A177-3AD203B41FA5}">
                      <a16:colId xmlns:a16="http://schemas.microsoft.com/office/drawing/2014/main" val="669997022"/>
                    </a:ext>
                  </a:extLst>
                </a:gridCol>
                <a:gridCol w="1445306">
                  <a:extLst>
                    <a:ext uri="{9D8B030D-6E8A-4147-A177-3AD203B41FA5}">
                      <a16:colId xmlns:a16="http://schemas.microsoft.com/office/drawing/2014/main" val="1595845182"/>
                    </a:ext>
                  </a:extLst>
                </a:gridCol>
                <a:gridCol w="1444253">
                  <a:extLst>
                    <a:ext uri="{9D8B030D-6E8A-4147-A177-3AD203B41FA5}">
                      <a16:colId xmlns:a16="http://schemas.microsoft.com/office/drawing/2014/main" val="566741673"/>
                    </a:ext>
                  </a:extLst>
                </a:gridCol>
                <a:gridCol w="1445306">
                  <a:extLst>
                    <a:ext uri="{9D8B030D-6E8A-4147-A177-3AD203B41FA5}">
                      <a16:colId xmlns:a16="http://schemas.microsoft.com/office/drawing/2014/main" val="4036444128"/>
                    </a:ext>
                  </a:extLst>
                </a:gridCol>
              </a:tblGrid>
              <a:tr h="437120">
                <a:tc gridSpan="2"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>
                          <a:solidFill>
                            <a:srgbClr val="FFFFFF"/>
                          </a:solidFill>
                          <a:effectLst/>
                          <a:latin typeface="Garamond" panose="02020404030301010803" pitchFamily="18" charset="0"/>
                          <a:ea typeface="Garamond" panose="02020404030301010803" pitchFamily="18" charset="0"/>
                          <a:cs typeface="Garamond" panose="02020404030301010803" pitchFamily="18" charset="0"/>
                        </a:rPr>
                        <a:t>Literacy Measures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Garamond" panose="02020404030301010803" pitchFamily="18" charset="0"/>
                          <a:ea typeface="Garamond" panose="02020404030301010803" pitchFamily="18" charset="0"/>
                          <a:cs typeface="Garamond" panose="02020404030301010803" pitchFamily="18" charset="0"/>
                        </a:rPr>
                        <a:t> 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Garamond" panose="02020404030301010803" pitchFamily="18" charset="0"/>
                          <a:ea typeface="Garamond" panose="02020404030301010803" pitchFamily="18" charset="0"/>
                          <a:cs typeface="Garamond" panose="02020404030301010803" pitchFamily="18" charset="0"/>
                        </a:rPr>
                        <a:t> 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Garamond" panose="02020404030301010803" pitchFamily="18" charset="0"/>
                          <a:ea typeface="Garamond" panose="02020404030301010803" pitchFamily="18" charset="0"/>
                          <a:cs typeface="Garamond" panose="02020404030301010803" pitchFamily="18" charset="0"/>
                        </a:rPr>
                        <a:t> 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Garamond" panose="02020404030301010803" pitchFamily="18" charset="0"/>
                          <a:ea typeface="Garamond" panose="02020404030301010803" pitchFamily="18" charset="0"/>
                          <a:cs typeface="Garamond" panose="02020404030301010803" pitchFamily="18" charset="0"/>
                        </a:rPr>
                        <a:t> 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99789445"/>
                  </a:ext>
                </a:extLst>
              </a:tr>
              <a:tr h="547972">
                <a:tc gridSpan="2"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  <a:ea typeface="Garamond" panose="02020404030301010803" pitchFamily="18" charset="0"/>
                          <a:cs typeface="Garamond" panose="02020404030301010803" pitchFamily="18" charset="0"/>
                        </a:rPr>
                        <a:t>MAP – Reading (RIT score/National Percentile)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CECE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  <a:ea typeface="Garamond" panose="02020404030301010803" pitchFamily="18" charset="0"/>
                          <a:cs typeface="Garamond" panose="02020404030301010803" pitchFamily="18" charset="0"/>
                        </a:rPr>
                        <a:t>Aug RIT score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CEC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  <a:ea typeface="Garamond" panose="02020404030301010803" pitchFamily="18" charset="0"/>
                          <a:cs typeface="Garamond" panose="02020404030301010803" pitchFamily="18" charset="0"/>
                        </a:rPr>
                        <a:t>National Percentile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CEC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  <a:ea typeface="Garamond" panose="02020404030301010803" pitchFamily="18" charset="0"/>
                          <a:cs typeface="Garamond" panose="02020404030301010803" pitchFamily="18" charset="0"/>
                        </a:rPr>
                        <a:t>Jan RIT score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CEC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  <a:ea typeface="Garamond" panose="02020404030301010803" pitchFamily="18" charset="0"/>
                          <a:cs typeface="Garamond" panose="02020404030301010803" pitchFamily="18" charset="0"/>
                        </a:rPr>
                        <a:t>National Percentile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CEC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08468384"/>
                  </a:ext>
                </a:extLst>
              </a:tr>
              <a:tr h="437120">
                <a:tc gridSpan="2"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Garamond" panose="02020404030301010803" pitchFamily="18" charset="0"/>
                          <a:ea typeface="Garamond" panose="02020404030301010803" pitchFamily="18" charset="0"/>
                          <a:cs typeface="Garamond" panose="02020404030301010803" pitchFamily="18" charset="0"/>
                        </a:rPr>
                        <a:t> 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CECE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effectLst/>
                          <a:latin typeface="Garamond" panose="02020404030301010803" pitchFamily="18" charset="0"/>
                          <a:ea typeface="Garamond" panose="02020404030301010803" pitchFamily="18" charset="0"/>
                          <a:cs typeface="Garamond" panose="02020404030301010803" pitchFamily="18" charset="0"/>
                        </a:rPr>
                        <a:t> </a:t>
                      </a:r>
                      <a:endParaRPr lang="en-US" sz="20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CEC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effectLst/>
                          <a:latin typeface="Garamond" panose="02020404030301010803" pitchFamily="18" charset="0"/>
                          <a:ea typeface="Garamond" panose="02020404030301010803" pitchFamily="18" charset="0"/>
                          <a:cs typeface="Garamond" panose="02020404030301010803" pitchFamily="18" charset="0"/>
                        </a:rPr>
                        <a:t> </a:t>
                      </a:r>
                      <a:endParaRPr lang="en-US" sz="20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CEC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effectLst/>
                          <a:latin typeface="Garamond" panose="02020404030301010803" pitchFamily="18" charset="0"/>
                          <a:ea typeface="Garamond" panose="02020404030301010803" pitchFamily="18" charset="0"/>
                          <a:cs typeface="Garamond" panose="02020404030301010803" pitchFamily="18" charset="0"/>
                        </a:rPr>
                        <a:t> </a:t>
                      </a:r>
                      <a:endParaRPr lang="en-US" sz="20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CEC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effectLst/>
                          <a:latin typeface="Garamond" panose="02020404030301010803" pitchFamily="18" charset="0"/>
                          <a:ea typeface="Garamond" panose="02020404030301010803" pitchFamily="18" charset="0"/>
                          <a:cs typeface="Garamond" panose="02020404030301010803" pitchFamily="18" charset="0"/>
                        </a:rPr>
                        <a:t> </a:t>
                      </a:r>
                      <a:endParaRPr lang="en-US" sz="20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CEC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3899418"/>
                  </a:ext>
                </a:extLst>
              </a:tr>
              <a:tr h="1095944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  <a:ea typeface="Garamond" panose="02020404030301010803" pitchFamily="18" charset="0"/>
                          <a:cs typeface="Garamond" panose="02020404030301010803" pitchFamily="18" charset="0"/>
                        </a:rPr>
                        <a:t>Lexia Core-5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  <a:ea typeface="Garamond" panose="02020404030301010803" pitchFamily="18" charset="0"/>
                          <a:cs typeface="Garamond" panose="02020404030301010803" pitchFamily="18" charset="0"/>
                        </a:rPr>
                        <a:t>Start 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  <a:ea typeface="Garamond" panose="02020404030301010803" pitchFamily="18" charset="0"/>
                          <a:cs typeface="Garamond" panose="02020404030301010803" pitchFamily="18" charset="0"/>
                        </a:rPr>
                        <a:t>Date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  <a:ea typeface="Garamond" panose="02020404030301010803" pitchFamily="18" charset="0"/>
                          <a:cs typeface="Garamond" panose="02020404030301010803" pitchFamily="18" charset="0"/>
                        </a:rPr>
                        <a:t>Starting Level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  <a:ea typeface="Garamond" panose="02020404030301010803" pitchFamily="18" charset="0"/>
                          <a:cs typeface="Garamond" panose="02020404030301010803" pitchFamily="18" charset="0"/>
                        </a:rPr>
                        <a:t>Total Units Completed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  <a:ea typeface="Garamond" panose="02020404030301010803" pitchFamily="18" charset="0"/>
                          <a:cs typeface="Garamond" panose="02020404030301010803" pitchFamily="18" charset="0"/>
                        </a:rPr>
                        <a:t>Current Level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  <a:ea typeface="Garamond" panose="02020404030301010803" pitchFamily="18" charset="0"/>
                          <a:cs typeface="Garamond" panose="02020404030301010803" pitchFamily="18" charset="0"/>
                        </a:rPr>
                        <a:t>Level Placement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48437618"/>
                  </a:ext>
                </a:extLst>
              </a:tr>
              <a:tr h="43712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Garamond" panose="02020404030301010803" pitchFamily="18" charset="0"/>
                          <a:ea typeface="Garamond" panose="02020404030301010803" pitchFamily="18" charset="0"/>
                          <a:cs typeface="Garamond" panose="02020404030301010803" pitchFamily="18" charset="0"/>
                        </a:rPr>
                        <a:t> 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effectLst/>
                          <a:latin typeface="Garamond" panose="02020404030301010803" pitchFamily="18" charset="0"/>
                          <a:ea typeface="Garamond" panose="02020404030301010803" pitchFamily="18" charset="0"/>
                          <a:cs typeface="Garamond" panose="02020404030301010803" pitchFamily="18" charset="0"/>
                        </a:rPr>
                        <a:t> </a:t>
                      </a:r>
                      <a:endParaRPr lang="en-US" sz="20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effectLst/>
                          <a:latin typeface="Garamond" panose="02020404030301010803" pitchFamily="18" charset="0"/>
                          <a:ea typeface="Garamond" panose="02020404030301010803" pitchFamily="18" charset="0"/>
                          <a:cs typeface="Garamond" panose="02020404030301010803" pitchFamily="18" charset="0"/>
                        </a:rPr>
                        <a:t> </a:t>
                      </a:r>
                      <a:endParaRPr lang="en-US" sz="20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effectLst/>
                          <a:latin typeface="Garamond" panose="02020404030301010803" pitchFamily="18" charset="0"/>
                          <a:ea typeface="Garamond" panose="02020404030301010803" pitchFamily="18" charset="0"/>
                          <a:cs typeface="Garamond" panose="02020404030301010803" pitchFamily="18" charset="0"/>
                        </a:rPr>
                        <a:t> </a:t>
                      </a:r>
                      <a:endParaRPr lang="en-US" sz="20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effectLst/>
                          <a:latin typeface="Garamond" panose="02020404030301010803" pitchFamily="18" charset="0"/>
                          <a:ea typeface="Garamond" panose="02020404030301010803" pitchFamily="18" charset="0"/>
                          <a:cs typeface="Garamond" panose="02020404030301010803" pitchFamily="18" charset="0"/>
                        </a:rPr>
                        <a:t> </a:t>
                      </a:r>
                      <a:endParaRPr lang="en-US" sz="20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effectLst/>
                          <a:latin typeface="Garamond" panose="02020404030301010803" pitchFamily="18" charset="0"/>
                          <a:ea typeface="Garamond" panose="02020404030301010803" pitchFamily="18" charset="0"/>
                          <a:cs typeface="Garamond" panose="02020404030301010803" pitchFamily="18" charset="0"/>
                        </a:rPr>
                        <a:t> </a:t>
                      </a:r>
                      <a:endParaRPr lang="en-US" sz="20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87436269"/>
                  </a:ext>
                </a:extLst>
              </a:tr>
              <a:tr h="437120">
                <a:tc gridSpan="2"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>
                          <a:solidFill>
                            <a:srgbClr val="FFFFFF"/>
                          </a:solidFill>
                          <a:effectLst/>
                          <a:latin typeface="Garamond" panose="02020404030301010803" pitchFamily="18" charset="0"/>
                          <a:ea typeface="Garamond" panose="02020404030301010803" pitchFamily="18" charset="0"/>
                          <a:cs typeface="Garamond" panose="02020404030301010803" pitchFamily="18" charset="0"/>
                        </a:rPr>
                        <a:t>Math Measures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Garamond" panose="02020404030301010803" pitchFamily="18" charset="0"/>
                          <a:ea typeface="Garamond" panose="02020404030301010803" pitchFamily="18" charset="0"/>
                          <a:cs typeface="Garamond" panose="02020404030301010803" pitchFamily="18" charset="0"/>
                        </a:rPr>
                        <a:t> 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Garamond" panose="02020404030301010803" pitchFamily="18" charset="0"/>
                          <a:ea typeface="Garamond" panose="02020404030301010803" pitchFamily="18" charset="0"/>
                          <a:cs typeface="Garamond" panose="02020404030301010803" pitchFamily="18" charset="0"/>
                        </a:rPr>
                        <a:t> 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Garamond" panose="02020404030301010803" pitchFamily="18" charset="0"/>
                          <a:ea typeface="Garamond" panose="02020404030301010803" pitchFamily="18" charset="0"/>
                          <a:cs typeface="Garamond" panose="02020404030301010803" pitchFamily="18" charset="0"/>
                        </a:rPr>
                        <a:t> 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Garamond" panose="02020404030301010803" pitchFamily="18" charset="0"/>
                          <a:ea typeface="Garamond" panose="02020404030301010803" pitchFamily="18" charset="0"/>
                          <a:cs typeface="Garamond" panose="02020404030301010803" pitchFamily="18" charset="0"/>
                        </a:rPr>
                        <a:t> 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862458"/>
                  </a:ext>
                </a:extLst>
              </a:tr>
              <a:tr h="547972">
                <a:tc gridSpan="2"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  <a:ea typeface="Garamond" panose="02020404030301010803" pitchFamily="18" charset="0"/>
                          <a:cs typeface="Garamond" panose="02020404030301010803" pitchFamily="18" charset="0"/>
                        </a:rPr>
                        <a:t>MAP - Math (RIT score/National Percentile)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CECE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  <a:ea typeface="Garamond" panose="02020404030301010803" pitchFamily="18" charset="0"/>
                          <a:cs typeface="Garamond" panose="02020404030301010803" pitchFamily="18" charset="0"/>
                        </a:rPr>
                        <a:t>Aug RIT score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CEC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  <a:ea typeface="Garamond" panose="02020404030301010803" pitchFamily="18" charset="0"/>
                          <a:cs typeface="Garamond" panose="02020404030301010803" pitchFamily="18" charset="0"/>
                        </a:rPr>
                        <a:t>National Percentile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CEC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  <a:ea typeface="Garamond" panose="02020404030301010803" pitchFamily="18" charset="0"/>
                          <a:cs typeface="Garamond" panose="02020404030301010803" pitchFamily="18" charset="0"/>
                        </a:rPr>
                        <a:t>Jan RIT score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CEC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  <a:ea typeface="Garamond" panose="02020404030301010803" pitchFamily="18" charset="0"/>
                          <a:cs typeface="Garamond" panose="02020404030301010803" pitchFamily="18" charset="0"/>
                        </a:rPr>
                        <a:t>National Percentile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CEC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47119431"/>
                  </a:ext>
                </a:extLst>
              </a:tr>
              <a:tr h="437120">
                <a:tc gridSpan="2"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Garamond" panose="02020404030301010803" pitchFamily="18" charset="0"/>
                          <a:ea typeface="Garamond" panose="02020404030301010803" pitchFamily="18" charset="0"/>
                          <a:cs typeface="Garamond" panose="02020404030301010803" pitchFamily="18" charset="0"/>
                        </a:rPr>
                        <a:t> 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CECE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effectLst/>
                          <a:latin typeface="Garamond" panose="02020404030301010803" pitchFamily="18" charset="0"/>
                          <a:ea typeface="Garamond" panose="02020404030301010803" pitchFamily="18" charset="0"/>
                          <a:cs typeface="Garamond" panose="02020404030301010803" pitchFamily="18" charset="0"/>
                        </a:rPr>
                        <a:t> </a:t>
                      </a:r>
                      <a:endParaRPr lang="en-US" sz="20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CEC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effectLst/>
                          <a:latin typeface="Garamond" panose="02020404030301010803" pitchFamily="18" charset="0"/>
                          <a:ea typeface="Garamond" panose="02020404030301010803" pitchFamily="18" charset="0"/>
                          <a:cs typeface="Garamond" panose="02020404030301010803" pitchFamily="18" charset="0"/>
                        </a:rPr>
                        <a:t> </a:t>
                      </a:r>
                      <a:endParaRPr lang="en-US" sz="20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CEC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effectLst/>
                          <a:latin typeface="Garamond" panose="02020404030301010803" pitchFamily="18" charset="0"/>
                          <a:ea typeface="Garamond" panose="02020404030301010803" pitchFamily="18" charset="0"/>
                          <a:cs typeface="Garamond" panose="02020404030301010803" pitchFamily="18" charset="0"/>
                        </a:rPr>
                        <a:t> </a:t>
                      </a:r>
                      <a:endParaRPr lang="en-US" sz="20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CEC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effectLst/>
                          <a:latin typeface="Garamond" panose="02020404030301010803" pitchFamily="18" charset="0"/>
                          <a:ea typeface="Garamond" panose="02020404030301010803" pitchFamily="18" charset="0"/>
                          <a:cs typeface="Garamond" panose="02020404030301010803" pitchFamily="18" charset="0"/>
                        </a:rPr>
                        <a:t> </a:t>
                      </a:r>
                      <a:endParaRPr lang="en-US" sz="20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CEC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33821343"/>
                  </a:ext>
                </a:extLst>
              </a:tr>
              <a:tr h="821957">
                <a:tc gridSpan="2"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>
                          <a:solidFill>
                            <a:srgbClr val="000000"/>
                          </a:solidFill>
                          <a:effectLst/>
                          <a:highlight>
                            <a:srgbClr val="FFFF00"/>
                          </a:highlight>
                          <a:latin typeface="Garamond" panose="02020404030301010803" pitchFamily="18" charset="0"/>
                          <a:ea typeface="Garamond" panose="02020404030301010803" pitchFamily="18" charset="0"/>
                          <a:cs typeface="Garamond" panose="02020404030301010803" pitchFamily="18" charset="0"/>
                        </a:rPr>
                        <a:t>iReady - Math</a:t>
                      </a:r>
                      <a:endParaRPr lang="en-US" sz="2000">
                        <a:effectLst/>
                        <a:highlight>
                          <a:srgbClr val="FFFF00"/>
                        </a:highlight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>
                          <a:solidFill>
                            <a:srgbClr val="000000"/>
                          </a:solidFill>
                          <a:effectLst/>
                          <a:highlight>
                            <a:srgbClr val="FFFF00"/>
                          </a:highlight>
                          <a:latin typeface="Garamond" panose="02020404030301010803" pitchFamily="18" charset="0"/>
                          <a:ea typeface="Garamond" panose="02020404030301010803" pitchFamily="18" charset="0"/>
                          <a:cs typeface="Garamond" panose="02020404030301010803" pitchFamily="18" charset="0"/>
                        </a:rPr>
                        <a:t>Diagnostic Date</a:t>
                      </a:r>
                      <a:endParaRPr lang="en-US" sz="2000">
                        <a:effectLst/>
                        <a:highlight>
                          <a:srgbClr val="FFFF00"/>
                        </a:highlight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>
                          <a:solidFill>
                            <a:srgbClr val="000000"/>
                          </a:solidFill>
                          <a:effectLst/>
                          <a:highlight>
                            <a:srgbClr val="FFFF00"/>
                          </a:highlight>
                          <a:latin typeface="Garamond" panose="02020404030301010803" pitchFamily="18" charset="0"/>
                          <a:ea typeface="Garamond" panose="02020404030301010803" pitchFamily="18" charset="0"/>
                          <a:cs typeface="Garamond" panose="02020404030301010803" pitchFamily="18" charset="0"/>
                        </a:rPr>
                        <a:t>Diagnostic Score</a:t>
                      </a:r>
                      <a:endParaRPr lang="en-US" sz="2000">
                        <a:effectLst/>
                        <a:highlight>
                          <a:srgbClr val="FFFF00"/>
                        </a:highlight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>
                          <a:solidFill>
                            <a:srgbClr val="000000"/>
                          </a:solidFill>
                          <a:effectLst/>
                          <a:highlight>
                            <a:srgbClr val="FFFF00"/>
                          </a:highlight>
                          <a:latin typeface="Garamond" panose="02020404030301010803" pitchFamily="18" charset="0"/>
                          <a:ea typeface="Garamond" panose="02020404030301010803" pitchFamily="18" charset="0"/>
                          <a:cs typeface="Garamond" panose="02020404030301010803" pitchFamily="18" charset="0"/>
                        </a:rPr>
                        <a:t>Lessons Completed</a:t>
                      </a:r>
                      <a:endParaRPr lang="en-US" sz="2000">
                        <a:effectLst/>
                        <a:highlight>
                          <a:srgbClr val="FFFF00"/>
                        </a:highlight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rgbClr val="000000"/>
                          </a:solidFill>
                          <a:effectLst/>
                          <a:highlight>
                            <a:srgbClr val="FFFF00"/>
                          </a:highlight>
                          <a:latin typeface="Garamond" panose="02020404030301010803" pitchFamily="18" charset="0"/>
                          <a:ea typeface="Garamond" panose="02020404030301010803" pitchFamily="18" charset="0"/>
                          <a:cs typeface="Garamond" panose="02020404030301010803" pitchFamily="18" charset="0"/>
                        </a:rPr>
                        <a:t>Level Placement</a:t>
                      </a:r>
                      <a:endParaRPr lang="en-US" sz="2000" dirty="0">
                        <a:effectLst/>
                        <a:highlight>
                          <a:srgbClr val="FFFF00"/>
                        </a:highlight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87890470"/>
                  </a:ext>
                </a:extLst>
              </a:tr>
              <a:tr h="437120">
                <a:tc gridSpan="2"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Garamond" panose="02020404030301010803" pitchFamily="18" charset="0"/>
                          <a:ea typeface="Garamond" panose="02020404030301010803" pitchFamily="18" charset="0"/>
                          <a:cs typeface="Garamond" panose="02020404030301010803" pitchFamily="18" charset="0"/>
                        </a:rPr>
                        <a:t> 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effectLst/>
                          <a:latin typeface="Garamond" panose="02020404030301010803" pitchFamily="18" charset="0"/>
                          <a:ea typeface="Garamond" panose="02020404030301010803" pitchFamily="18" charset="0"/>
                          <a:cs typeface="Garamond" panose="02020404030301010803" pitchFamily="18" charset="0"/>
                        </a:rPr>
                        <a:t> 11/25/20</a:t>
                      </a:r>
                      <a:endParaRPr lang="en-US" sz="20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effectLst/>
                          <a:latin typeface="Garamond" panose="02020404030301010803" pitchFamily="18" charset="0"/>
                          <a:ea typeface="Garamond" panose="02020404030301010803" pitchFamily="18" charset="0"/>
                          <a:cs typeface="Garamond" panose="02020404030301010803" pitchFamily="18" charset="0"/>
                        </a:rPr>
                        <a:t> 430</a:t>
                      </a:r>
                      <a:endParaRPr lang="en-US" sz="20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effectLst/>
                          <a:latin typeface="Garamond" panose="02020404030301010803" pitchFamily="18" charset="0"/>
                          <a:ea typeface="Garamond" panose="02020404030301010803" pitchFamily="18" charset="0"/>
                          <a:cs typeface="Garamond" panose="02020404030301010803" pitchFamily="18" charset="0"/>
                        </a:rPr>
                        <a:t> 45</a:t>
                      </a:r>
                      <a:endParaRPr lang="en-US" sz="20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effectLst/>
                          <a:latin typeface="Garamond" panose="02020404030301010803" pitchFamily="18" charset="0"/>
                          <a:ea typeface="Garamond" panose="02020404030301010803" pitchFamily="18" charset="0"/>
                          <a:cs typeface="Garamond" panose="02020404030301010803" pitchFamily="18" charset="0"/>
                        </a:rPr>
                        <a:t> Mid 1</a:t>
                      </a:r>
                      <a:endParaRPr lang="en-US" sz="20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06910589"/>
                  </a:ext>
                </a:extLst>
              </a:tr>
            </a:tbl>
          </a:graphicData>
        </a:graphic>
      </p:graphicFrame>
      <p:sp>
        <p:nvSpPr>
          <p:cNvPr id="11" name="Title 10">
            <a:extLst>
              <a:ext uri="{FF2B5EF4-FFF2-40B4-BE49-F238E27FC236}">
                <a16:creationId xmlns:a16="http://schemas.microsoft.com/office/drawing/2014/main" id="{81F34242-85FD-4417-8579-D08AAA48B3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1423" y="-103412"/>
            <a:ext cx="10515600" cy="1325563"/>
          </a:xfrm>
        </p:spPr>
        <p:txBody>
          <a:bodyPr/>
          <a:lstStyle/>
          <a:p>
            <a:pPr algn="ctr"/>
            <a:r>
              <a:rPr lang="en-US" dirty="0"/>
              <a:t>Interpreting the Table</a:t>
            </a:r>
          </a:p>
        </p:txBody>
      </p:sp>
    </p:spTree>
    <p:extLst>
      <p:ext uri="{BB962C8B-B14F-4D97-AF65-F5344CB8AC3E}">
        <p14:creationId xmlns:p14="http://schemas.microsoft.com/office/powerpoint/2010/main" val="407114504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ame 3"/>
          <p:cNvSpPr/>
          <p:nvPr/>
        </p:nvSpPr>
        <p:spPr>
          <a:xfrm>
            <a:off x="181423" y="139574"/>
            <a:ext cx="11876254" cy="6568589"/>
          </a:xfrm>
          <a:prstGeom prst="frame">
            <a:avLst>
              <a:gd name="adj1" fmla="val 177"/>
            </a:avLst>
          </a:prstGeom>
          <a:ln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/>
          <a:lstStyle/>
          <a:p>
            <a:endParaRPr lang="en-US" b="1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69463D4D-0045-4102-ACD4-6EE7AE10423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05401" y="219075"/>
            <a:ext cx="1676400" cy="1701800"/>
          </a:xfrm>
          <a:prstGeom prst="rect">
            <a:avLst/>
          </a:prstGeom>
        </p:spPr>
      </p:pic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19237805-63FA-48B9-A7A6-32BDF9D4C24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90091536"/>
              </p:ext>
            </p:extLst>
          </p:nvPr>
        </p:nvGraphicFramePr>
        <p:xfrm>
          <a:off x="489098" y="946298"/>
          <a:ext cx="9736629" cy="5637901"/>
        </p:xfrm>
        <a:graphic>
          <a:graphicData uri="http://schemas.openxmlformats.org/drawingml/2006/table">
            <a:tbl>
              <a:tblPr firstRow="1" firstCol="1" bandRow="1"/>
              <a:tblGrid>
                <a:gridCol w="2727687">
                  <a:extLst>
                    <a:ext uri="{9D8B030D-6E8A-4147-A177-3AD203B41FA5}">
                      <a16:colId xmlns:a16="http://schemas.microsoft.com/office/drawing/2014/main" val="3347833870"/>
                    </a:ext>
                  </a:extLst>
                </a:gridCol>
                <a:gridCol w="1229824">
                  <a:extLst>
                    <a:ext uri="{9D8B030D-6E8A-4147-A177-3AD203B41FA5}">
                      <a16:colId xmlns:a16="http://schemas.microsoft.com/office/drawing/2014/main" val="913626780"/>
                    </a:ext>
                  </a:extLst>
                </a:gridCol>
                <a:gridCol w="1444253">
                  <a:extLst>
                    <a:ext uri="{9D8B030D-6E8A-4147-A177-3AD203B41FA5}">
                      <a16:colId xmlns:a16="http://schemas.microsoft.com/office/drawing/2014/main" val="669997022"/>
                    </a:ext>
                  </a:extLst>
                </a:gridCol>
                <a:gridCol w="1445306">
                  <a:extLst>
                    <a:ext uri="{9D8B030D-6E8A-4147-A177-3AD203B41FA5}">
                      <a16:colId xmlns:a16="http://schemas.microsoft.com/office/drawing/2014/main" val="1595845182"/>
                    </a:ext>
                  </a:extLst>
                </a:gridCol>
                <a:gridCol w="1444253">
                  <a:extLst>
                    <a:ext uri="{9D8B030D-6E8A-4147-A177-3AD203B41FA5}">
                      <a16:colId xmlns:a16="http://schemas.microsoft.com/office/drawing/2014/main" val="566741673"/>
                    </a:ext>
                  </a:extLst>
                </a:gridCol>
                <a:gridCol w="1445306">
                  <a:extLst>
                    <a:ext uri="{9D8B030D-6E8A-4147-A177-3AD203B41FA5}">
                      <a16:colId xmlns:a16="http://schemas.microsoft.com/office/drawing/2014/main" val="4036444128"/>
                    </a:ext>
                  </a:extLst>
                </a:gridCol>
              </a:tblGrid>
              <a:tr h="437120">
                <a:tc gridSpan="2"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>
                          <a:solidFill>
                            <a:srgbClr val="FFFFFF"/>
                          </a:solidFill>
                          <a:effectLst/>
                          <a:latin typeface="Garamond" panose="02020404030301010803" pitchFamily="18" charset="0"/>
                          <a:ea typeface="Garamond" panose="02020404030301010803" pitchFamily="18" charset="0"/>
                          <a:cs typeface="Garamond" panose="02020404030301010803" pitchFamily="18" charset="0"/>
                        </a:rPr>
                        <a:t>Literacy Measures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Garamond" panose="02020404030301010803" pitchFamily="18" charset="0"/>
                          <a:ea typeface="Garamond" panose="02020404030301010803" pitchFamily="18" charset="0"/>
                          <a:cs typeface="Garamond" panose="02020404030301010803" pitchFamily="18" charset="0"/>
                        </a:rPr>
                        <a:t> 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Garamond" panose="02020404030301010803" pitchFamily="18" charset="0"/>
                          <a:ea typeface="Garamond" panose="02020404030301010803" pitchFamily="18" charset="0"/>
                          <a:cs typeface="Garamond" panose="02020404030301010803" pitchFamily="18" charset="0"/>
                        </a:rPr>
                        <a:t> 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Garamond" panose="02020404030301010803" pitchFamily="18" charset="0"/>
                          <a:ea typeface="Garamond" panose="02020404030301010803" pitchFamily="18" charset="0"/>
                          <a:cs typeface="Garamond" panose="02020404030301010803" pitchFamily="18" charset="0"/>
                        </a:rPr>
                        <a:t> 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Garamond" panose="02020404030301010803" pitchFamily="18" charset="0"/>
                          <a:ea typeface="Garamond" panose="02020404030301010803" pitchFamily="18" charset="0"/>
                          <a:cs typeface="Garamond" panose="02020404030301010803" pitchFamily="18" charset="0"/>
                        </a:rPr>
                        <a:t> 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99789445"/>
                  </a:ext>
                </a:extLst>
              </a:tr>
              <a:tr h="547972">
                <a:tc gridSpan="2"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  <a:ea typeface="Garamond" panose="02020404030301010803" pitchFamily="18" charset="0"/>
                          <a:cs typeface="Garamond" panose="02020404030301010803" pitchFamily="18" charset="0"/>
                        </a:rPr>
                        <a:t>MAP – Reading (RIT score/National Percentile)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CECE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  <a:ea typeface="Garamond" panose="02020404030301010803" pitchFamily="18" charset="0"/>
                          <a:cs typeface="Garamond" panose="02020404030301010803" pitchFamily="18" charset="0"/>
                        </a:rPr>
                        <a:t>Aug RIT score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CEC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  <a:ea typeface="Garamond" panose="02020404030301010803" pitchFamily="18" charset="0"/>
                          <a:cs typeface="Garamond" panose="02020404030301010803" pitchFamily="18" charset="0"/>
                        </a:rPr>
                        <a:t>National Percentile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CEC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  <a:ea typeface="Garamond" panose="02020404030301010803" pitchFamily="18" charset="0"/>
                          <a:cs typeface="Garamond" panose="02020404030301010803" pitchFamily="18" charset="0"/>
                        </a:rPr>
                        <a:t>Jan RIT score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CEC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  <a:ea typeface="Garamond" panose="02020404030301010803" pitchFamily="18" charset="0"/>
                          <a:cs typeface="Garamond" panose="02020404030301010803" pitchFamily="18" charset="0"/>
                        </a:rPr>
                        <a:t>National Percentile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CEC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08468384"/>
                  </a:ext>
                </a:extLst>
              </a:tr>
              <a:tr h="437120">
                <a:tc gridSpan="2"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Garamond" panose="02020404030301010803" pitchFamily="18" charset="0"/>
                          <a:ea typeface="Garamond" panose="02020404030301010803" pitchFamily="18" charset="0"/>
                          <a:cs typeface="Garamond" panose="02020404030301010803" pitchFamily="18" charset="0"/>
                        </a:rPr>
                        <a:t> 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CECE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effectLst/>
                          <a:latin typeface="Garamond" panose="02020404030301010803" pitchFamily="18" charset="0"/>
                          <a:ea typeface="Garamond" panose="02020404030301010803" pitchFamily="18" charset="0"/>
                          <a:cs typeface="Garamond" panose="02020404030301010803" pitchFamily="18" charset="0"/>
                        </a:rPr>
                        <a:t> </a:t>
                      </a:r>
                      <a:endParaRPr lang="en-US" sz="20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CEC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effectLst/>
                          <a:latin typeface="Garamond" panose="02020404030301010803" pitchFamily="18" charset="0"/>
                          <a:ea typeface="Garamond" panose="02020404030301010803" pitchFamily="18" charset="0"/>
                          <a:cs typeface="Garamond" panose="02020404030301010803" pitchFamily="18" charset="0"/>
                        </a:rPr>
                        <a:t> </a:t>
                      </a:r>
                      <a:endParaRPr lang="en-US" sz="20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CEC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effectLst/>
                          <a:latin typeface="Garamond" panose="02020404030301010803" pitchFamily="18" charset="0"/>
                          <a:ea typeface="Garamond" panose="02020404030301010803" pitchFamily="18" charset="0"/>
                          <a:cs typeface="Garamond" panose="02020404030301010803" pitchFamily="18" charset="0"/>
                        </a:rPr>
                        <a:t> </a:t>
                      </a:r>
                      <a:endParaRPr lang="en-US" sz="20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CEC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effectLst/>
                          <a:latin typeface="Garamond" panose="02020404030301010803" pitchFamily="18" charset="0"/>
                          <a:ea typeface="Garamond" panose="02020404030301010803" pitchFamily="18" charset="0"/>
                          <a:cs typeface="Garamond" panose="02020404030301010803" pitchFamily="18" charset="0"/>
                        </a:rPr>
                        <a:t> </a:t>
                      </a:r>
                      <a:endParaRPr lang="en-US" sz="20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CEC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3899418"/>
                  </a:ext>
                </a:extLst>
              </a:tr>
              <a:tr h="1095944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  <a:ea typeface="Garamond" panose="02020404030301010803" pitchFamily="18" charset="0"/>
                          <a:cs typeface="Garamond" panose="02020404030301010803" pitchFamily="18" charset="0"/>
                        </a:rPr>
                        <a:t>Lexia Core-5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  <a:ea typeface="Garamond" panose="02020404030301010803" pitchFamily="18" charset="0"/>
                          <a:cs typeface="Garamond" panose="02020404030301010803" pitchFamily="18" charset="0"/>
                        </a:rPr>
                        <a:t>Start 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  <a:ea typeface="Garamond" panose="02020404030301010803" pitchFamily="18" charset="0"/>
                          <a:cs typeface="Garamond" panose="02020404030301010803" pitchFamily="18" charset="0"/>
                        </a:rPr>
                        <a:t>Date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  <a:ea typeface="Garamond" panose="02020404030301010803" pitchFamily="18" charset="0"/>
                          <a:cs typeface="Garamond" panose="02020404030301010803" pitchFamily="18" charset="0"/>
                        </a:rPr>
                        <a:t>Starting Level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  <a:ea typeface="Garamond" panose="02020404030301010803" pitchFamily="18" charset="0"/>
                          <a:cs typeface="Garamond" panose="02020404030301010803" pitchFamily="18" charset="0"/>
                        </a:rPr>
                        <a:t>Total Units Completed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  <a:ea typeface="Garamond" panose="02020404030301010803" pitchFamily="18" charset="0"/>
                          <a:cs typeface="Garamond" panose="02020404030301010803" pitchFamily="18" charset="0"/>
                        </a:rPr>
                        <a:t>Current Level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  <a:ea typeface="Garamond" panose="02020404030301010803" pitchFamily="18" charset="0"/>
                          <a:cs typeface="Garamond" panose="02020404030301010803" pitchFamily="18" charset="0"/>
                        </a:rPr>
                        <a:t>Level Placement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48437618"/>
                  </a:ext>
                </a:extLst>
              </a:tr>
              <a:tr h="43712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Garamond" panose="02020404030301010803" pitchFamily="18" charset="0"/>
                          <a:ea typeface="Garamond" panose="02020404030301010803" pitchFamily="18" charset="0"/>
                          <a:cs typeface="Garamond" panose="02020404030301010803" pitchFamily="18" charset="0"/>
                        </a:rPr>
                        <a:t> 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effectLst/>
                          <a:latin typeface="Garamond" panose="02020404030301010803" pitchFamily="18" charset="0"/>
                          <a:ea typeface="Garamond" panose="02020404030301010803" pitchFamily="18" charset="0"/>
                          <a:cs typeface="Garamond" panose="02020404030301010803" pitchFamily="18" charset="0"/>
                        </a:rPr>
                        <a:t> </a:t>
                      </a:r>
                      <a:endParaRPr lang="en-US" sz="20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effectLst/>
                          <a:latin typeface="Garamond" panose="02020404030301010803" pitchFamily="18" charset="0"/>
                          <a:ea typeface="Garamond" panose="02020404030301010803" pitchFamily="18" charset="0"/>
                          <a:cs typeface="Garamond" panose="02020404030301010803" pitchFamily="18" charset="0"/>
                        </a:rPr>
                        <a:t> </a:t>
                      </a:r>
                      <a:endParaRPr lang="en-US" sz="20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effectLst/>
                          <a:latin typeface="Garamond" panose="02020404030301010803" pitchFamily="18" charset="0"/>
                          <a:ea typeface="Garamond" panose="02020404030301010803" pitchFamily="18" charset="0"/>
                          <a:cs typeface="Garamond" panose="02020404030301010803" pitchFamily="18" charset="0"/>
                        </a:rPr>
                        <a:t> </a:t>
                      </a:r>
                      <a:endParaRPr lang="en-US" sz="20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effectLst/>
                          <a:latin typeface="Garamond" panose="02020404030301010803" pitchFamily="18" charset="0"/>
                          <a:ea typeface="Garamond" panose="02020404030301010803" pitchFamily="18" charset="0"/>
                          <a:cs typeface="Garamond" panose="02020404030301010803" pitchFamily="18" charset="0"/>
                        </a:rPr>
                        <a:t> </a:t>
                      </a:r>
                      <a:endParaRPr lang="en-US" sz="20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effectLst/>
                          <a:latin typeface="Garamond" panose="02020404030301010803" pitchFamily="18" charset="0"/>
                          <a:ea typeface="Garamond" panose="02020404030301010803" pitchFamily="18" charset="0"/>
                          <a:cs typeface="Garamond" panose="02020404030301010803" pitchFamily="18" charset="0"/>
                        </a:rPr>
                        <a:t> </a:t>
                      </a:r>
                      <a:endParaRPr lang="en-US" sz="20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87436269"/>
                  </a:ext>
                </a:extLst>
              </a:tr>
              <a:tr h="437120">
                <a:tc gridSpan="2"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>
                          <a:solidFill>
                            <a:srgbClr val="FFFFFF"/>
                          </a:solidFill>
                          <a:effectLst/>
                          <a:latin typeface="Garamond" panose="02020404030301010803" pitchFamily="18" charset="0"/>
                          <a:ea typeface="Garamond" panose="02020404030301010803" pitchFamily="18" charset="0"/>
                          <a:cs typeface="Garamond" panose="02020404030301010803" pitchFamily="18" charset="0"/>
                        </a:rPr>
                        <a:t>Math Measures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Garamond" panose="02020404030301010803" pitchFamily="18" charset="0"/>
                          <a:ea typeface="Garamond" panose="02020404030301010803" pitchFamily="18" charset="0"/>
                          <a:cs typeface="Garamond" panose="02020404030301010803" pitchFamily="18" charset="0"/>
                        </a:rPr>
                        <a:t> 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Garamond" panose="02020404030301010803" pitchFamily="18" charset="0"/>
                          <a:ea typeface="Garamond" panose="02020404030301010803" pitchFamily="18" charset="0"/>
                          <a:cs typeface="Garamond" panose="02020404030301010803" pitchFamily="18" charset="0"/>
                        </a:rPr>
                        <a:t> 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Garamond" panose="02020404030301010803" pitchFamily="18" charset="0"/>
                          <a:ea typeface="Garamond" panose="02020404030301010803" pitchFamily="18" charset="0"/>
                          <a:cs typeface="Garamond" panose="02020404030301010803" pitchFamily="18" charset="0"/>
                        </a:rPr>
                        <a:t> 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Garamond" panose="02020404030301010803" pitchFamily="18" charset="0"/>
                          <a:ea typeface="Garamond" panose="02020404030301010803" pitchFamily="18" charset="0"/>
                          <a:cs typeface="Garamond" panose="02020404030301010803" pitchFamily="18" charset="0"/>
                        </a:rPr>
                        <a:t> 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862458"/>
                  </a:ext>
                </a:extLst>
              </a:tr>
              <a:tr h="547972">
                <a:tc gridSpan="2"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  <a:ea typeface="Garamond" panose="02020404030301010803" pitchFamily="18" charset="0"/>
                          <a:cs typeface="Garamond" panose="02020404030301010803" pitchFamily="18" charset="0"/>
                        </a:rPr>
                        <a:t>MAP - Math (RIT score/National Percentile)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CECE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  <a:ea typeface="Garamond" panose="02020404030301010803" pitchFamily="18" charset="0"/>
                          <a:cs typeface="Garamond" panose="02020404030301010803" pitchFamily="18" charset="0"/>
                        </a:rPr>
                        <a:t>Aug RIT score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CEC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  <a:ea typeface="Garamond" panose="02020404030301010803" pitchFamily="18" charset="0"/>
                          <a:cs typeface="Garamond" panose="02020404030301010803" pitchFamily="18" charset="0"/>
                        </a:rPr>
                        <a:t>National Percentile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CEC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  <a:ea typeface="Garamond" panose="02020404030301010803" pitchFamily="18" charset="0"/>
                          <a:cs typeface="Garamond" panose="02020404030301010803" pitchFamily="18" charset="0"/>
                        </a:rPr>
                        <a:t>Jan RIT score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CEC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  <a:ea typeface="Garamond" panose="02020404030301010803" pitchFamily="18" charset="0"/>
                          <a:cs typeface="Garamond" panose="02020404030301010803" pitchFamily="18" charset="0"/>
                        </a:rPr>
                        <a:t>National Percentile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CEC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47119431"/>
                  </a:ext>
                </a:extLst>
              </a:tr>
              <a:tr h="437120">
                <a:tc gridSpan="2"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Garamond" panose="02020404030301010803" pitchFamily="18" charset="0"/>
                          <a:ea typeface="Garamond" panose="02020404030301010803" pitchFamily="18" charset="0"/>
                          <a:cs typeface="Garamond" panose="02020404030301010803" pitchFamily="18" charset="0"/>
                        </a:rPr>
                        <a:t> 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CECE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effectLst/>
                          <a:latin typeface="Garamond" panose="02020404030301010803" pitchFamily="18" charset="0"/>
                          <a:ea typeface="Garamond" panose="02020404030301010803" pitchFamily="18" charset="0"/>
                          <a:cs typeface="Garamond" panose="02020404030301010803" pitchFamily="18" charset="0"/>
                        </a:rPr>
                        <a:t> </a:t>
                      </a:r>
                      <a:endParaRPr lang="en-US" sz="20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CEC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effectLst/>
                          <a:latin typeface="Garamond" panose="02020404030301010803" pitchFamily="18" charset="0"/>
                          <a:ea typeface="Garamond" panose="02020404030301010803" pitchFamily="18" charset="0"/>
                          <a:cs typeface="Garamond" panose="02020404030301010803" pitchFamily="18" charset="0"/>
                        </a:rPr>
                        <a:t> </a:t>
                      </a:r>
                      <a:endParaRPr lang="en-US" sz="20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CEC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effectLst/>
                          <a:latin typeface="Garamond" panose="02020404030301010803" pitchFamily="18" charset="0"/>
                          <a:ea typeface="Garamond" panose="02020404030301010803" pitchFamily="18" charset="0"/>
                          <a:cs typeface="Garamond" panose="02020404030301010803" pitchFamily="18" charset="0"/>
                        </a:rPr>
                        <a:t> </a:t>
                      </a:r>
                      <a:endParaRPr lang="en-US" sz="20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CEC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effectLst/>
                          <a:latin typeface="Garamond" panose="02020404030301010803" pitchFamily="18" charset="0"/>
                          <a:ea typeface="Garamond" panose="02020404030301010803" pitchFamily="18" charset="0"/>
                          <a:cs typeface="Garamond" panose="02020404030301010803" pitchFamily="18" charset="0"/>
                        </a:rPr>
                        <a:t> </a:t>
                      </a:r>
                      <a:endParaRPr lang="en-US" sz="20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CEC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33821343"/>
                  </a:ext>
                </a:extLst>
              </a:tr>
              <a:tr h="821957">
                <a:tc gridSpan="2"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>
                          <a:solidFill>
                            <a:srgbClr val="000000"/>
                          </a:solidFill>
                          <a:effectLst/>
                          <a:highlight>
                            <a:srgbClr val="FFFF00"/>
                          </a:highlight>
                          <a:latin typeface="Garamond" panose="02020404030301010803" pitchFamily="18" charset="0"/>
                          <a:ea typeface="Garamond" panose="02020404030301010803" pitchFamily="18" charset="0"/>
                          <a:cs typeface="Garamond" panose="02020404030301010803" pitchFamily="18" charset="0"/>
                        </a:rPr>
                        <a:t>iReady - Math</a:t>
                      </a:r>
                      <a:endParaRPr lang="en-US" sz="2000">
                        <a:effectLst/>
                        <a:highlight>
                          <a:srgbClr val="FFFF00"/>
                        </a:highlight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>
                          <a:solidFill>
                            <a:srgbClr val="000000"/>
                          </a:solidFill>
                          <a:effectLst/>
                          <a:highlight>
                            <a:srgbClr val="FFFF00"/>
                          </a:highlight>
                          <a:latin typeface="Garamond" panose="02020404030301010803" pitchFamily="18" charset="0"/>
                          <a:ea typeface="Garamond" panose="02020404030301010803" pitchFamily="18" charset="0"/>
                          <a:cs typeface="Garamond" panose="02020404030301010803" pitchFamily="18" charset="0"/>
                        </a:rPr>
                        <a:t>Diagnostic Date</a:t>
                      </a:r>
                      <a:endParaRPr lang="en-US" sz="2000">
                        <a:effectLst/>
                        <a:highlight>
                          <a:srgbClr val="FFFF00"/>
                        </a:highlight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>
                          <a:solidFill>
                            <a:srgbClr val="000000"/>
                          </a:solidFill>
                          <a:effectLst/>
                          <a:highlight>
                            <a:srgbClr val="FFFF00"/>
                          </a:highlight>
                          <a:latin typeface="Garamond" panose="02020404030301010803" pitchFamily="18" charset="0"/>
                          <a:ea typeface="Garamond" panose="02020404030301010803" pitchFamily="18" charset="0"/>
                          <a:cs typeface="Garamond" panose="02020404030301010803" pitchFamily="18" charset="0"/>
                        </a:rPr>
                        <a:t>Diagnostic Score</a:t>
                      </a:r>
                      <a:endParaRPr lang="en-US" sz="2000">
                        <a:effectLst/>
                        <a:highlight>
                          <a:srgbClr val="FFFF00"/>
                        </a:highlight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>
                          <a:solidFill>
                            <a:srgbClr val="000000"/>
                          </a:solidFill>
                          <a:effectLst/>
                          <a:highlight>
                            <a:srgbClr val="FFFF00"/>
                          </a:highlight>
                          <a:latin typeface="Garamond" panose="02020404030301010803" pitchFamily="18" charset="0"/>
                          <a:ea typeface="Garamond" panose="02020404030301010803" pitchFamily="18" charset="0"/>
                          <a:cs typeface="Garamond" panose="02020404030301010803" pitchFamily="18" charset="0"/>
                        </a:rPr>
                        <a:t>Lessons Completed</a:t>
                      </a:r>
                      <a:endParaRPr lang="en-US" sz="2000">
                        <a:effectLst/>
                        <a:highlight>
                          <a:srgbClr val="FFFF00"/>
                        </a:highlight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rgbClr val="000000"/>
                          </a:solidFill>
                          <a:effectLst/>
                          <a:highlight>
                            <a:srgbClr val="FFFF00"/>
                          </a:highlight>
                          <a:latin typeface="Garamond" panose="02020404030301010803" pitchFamily="18" charset="0"/>
                          <a:ea typeface="Garamond" panose="02020404030301010803" pitchFamily="18" charset="0"/>
                          <a:cs typeface="Garamond" panose="02020404030301010803" pitchFamily="18" charset="0"/>
                        </a:rPr>
                        <a:t>Level Placement</a:t>
                      </a:r>
                      <a:endParaRPr lang="en-US" sz="2000" dirty="0">
                        <a:effectLst/>
                        <a:highlight>
                          <a:srgbClr val="FFFF00"/>
                        </a:highlight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87890470"/>
                  </a:ext>
                </a:extLst>
              </a:tr>
              <a:tr h="437120">
                <a:tc gridSpan="2"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Garamond" panose="02020404030301010803" pitchFamily="18" charset="0"/>
                          <a:ea typeface="Garamond" panose="02020404030301010803" pitchFamily="18" charset="0"/>
                          <a:cs typeface="Garamond" panose="02020404030301010803" pitchFamily="18" charset="0"/>
                        </a:rPr>
                        <a:t> 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effectLst/>
                          <a:latin typeface="Garamond" panose="02020404030301010803" pitchFamily="18" charset="0"/>
                          <a:ea typeface="Garamond" panose="02020404030301010803" pitchFamily="18" charset="0"/>
                          <a:cs typeface="Garamond" panose="02020404030301010803" pitchFamily="18" charset="0"/>
                        </a:rPr>
                        <a:t> 11/25/20</a:t>
                      </a:r>
                      <a:endParaRPr lang="en-US" sz="20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effectLst/>
                          <a:latin typeface="Garamond" panose="02020404030301010803" pitchFamily="18" charset="0"/>
                          <a:ea typeface="Garamond" panose="02020404030301010803" pitchFamily="18" charset="0"/>
                          <a:cs typeface="Garamond" panose="02020404030301010803" pitchFamily="18" charset="0"/>
                        </a:rPr>
                        <a:t> 430</a:t>
                      </a:r>
                      <a:endParaRPr lang="en-US" sz="20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effectLst/>
                          <a:latin typeface="Garamond" panose="02020404030301010803" pitchFamily="18" charset="0"/>
                          <a:ea typeface="Garamond" panose="02020404030301010803" pitchFamily="18" charset="0"/>
                          <a:cs typeface="Garamond" panose="02020404030301010803" pitchFamily="18" charset="0"/>
                        </a:rPr>
                        <a:t> 4</a:t>
                      </a:r>
                      <a:endParaRPr lang="en-US" sz="20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effectLst/>
                          <a:latin typeface="Garamond" panose="02020404030301010803" pitchFamily="18" charset="0"/>
                          <a:ea typeface="Garamond" panose="02020404030301010803" pitchFamily="18" charset="0"/>
                          <a:cs typeface="Garamond" panose="02020404030301010803" pitchFamily="18" charset="0"/>
                        </a:rPr>
                        <a:t> Mid 1</a:t>
                      </a:r>
                      <a:endParaRPr lang="en-US" sz="20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06910589"/>
                  </a:ext>
                </a:extLst>
              </a:tr>
            </a:tbl>
          </a:graphicData>
        </a:graphic>
      </p:graphicFrame>
      <p:sp>
        <p:nvSpPr>
          <p:cNvPr id="11" name="Title 10">
            <a:extLst>
              <a:ext uri="{FF2B5EF4-FFF2-40B4-BE49-F238E27FC236}">
                <a16:creationId xmlns:a16="http://schemas.microsoft.com/office/drawing/2014/main" id="{81F34242-85FD-4417-8579-D08AAA48B3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1423" y="-103412"/>
            <a:ext cx="10515600" cy="1325563"/>
          </a:xfrm>
        </p:spPr>
        <p:txBody>
          <a:bodyPr/>
          <a:lstStyle/>
          <a:p>
            <a:pPr algn="ctr"/>
            <a:r>
              <a:rPr lang="en-US" dirty="0"/>
              <a:t>Interpreting the Table</a:t>
            </a:r>
          </a:p>
        </p:txBody>
      </p:sp>
    </p:spTree>
    <p:extLst>
      <p:ext uri="{BB962C8B-B14F-4D97-AF65-F5344CB8AC3E}">
        <p14:creationId xmlns:p14="http://schemas.microsoft.com/office/powerpoint/2010/main" val="2339616551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39574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US" sz="4800" dirty="0" err="1"/>
              <a:t>iReady</a:t>
            </a:r>
            <a:r>
              <a:rPr lang="en-US" sz="4800" dirty="0"/>
              <a:t> – Teacher Resources</a:t>
            </a:r>
          </a:p>
        </p:txBody>
      </p:sp>
      <p:sp>
        <p:nvSpPr>
          <p:cNvPr id="4" name="Frame 3"/>
          <p:cNvSpPr/>
          <p:nvPr/>
        </p:nvSpPr>
        <p:spPr>
          <a:xfrm>
            <a:off x="181423" y="139574"/>
            <a:ext cx="11876254" cy="6568589"/>
          </a:xfrm>
          <a:prstGeom prst="frame">
            <a:avLst>
              <a:gd name="adj1" fmla="val 177"/>
            </a:avLst>
          </a:prstGeom>
          <a:ln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/>
          <a:lstStyle/>
          <a:p>
            <a:endParaRPr lang="en-US" b="1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631A9DDF-45CB-4B0E-B2FE-46A48F9B86F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Instructional Grouping Report</a:t>
            </a:r>
          </a:p>
          <a:p>
            <a:r>
              <a:rPr lang="en-US" dirty="0"/>
              <a:t>Diagnostic Growth Report</a:t>
            </a:r>
          </a:p>
          <a:p>
            <a:r>
              <a:rPr lang="en-US" dirty="0"/>
              <a:t>Instructional Usage Summary</a:t>
            </a:r>
          </a:p>
        </p:txBody>
      </p:sp>
      <p:pic>
        <p:nvPicPr>
          <p:cNvPr id="5122" name="Picture 2" descr="Welcome / iReady">
            <a:extLst>
              <a:ext uri="{FF2B5EF4-FFF2-40B4-BE49-F238E27FC236}">
                <a16:creationId xmlns:a16="http://schemas.microsoft.com/office/drawing/2014/main" id="{FEFDF25C-CC1F-4314-9966-0B6A33070CE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05875" y="4001294"/>
            <a:ext cx="3811926" cy="22584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69463D4D-0045-4102-ACD4-6EE7AE10423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205401" y="219075"/>
            <a:ext cx="1676400" cy="1701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1910977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39574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US" sz="4800" dirty="0" err="1"/>
              <a:t>iReady</a:t>
            </a:r>
            <a:r>
              <a:rPr lang="en-US" sz="4800" dirty="0"/>
              <a:t> – Teacher Resources</a:t>
            </a:r>
          </a:p>
        </p:txBody>
      </p:sp>
      <p:sp>
        <p:nvSpPr>
          <p:cNvPr id="4" name="Frame 3"/>
          <p:cNvSpPr/>
          <p:nvPr/>
        </p:nvSpPr>
        <p:spPr>
          <a:xfrm>
            <a:off x="181423" y="139574"/>
            <a:ext cx="11876254" cy="6568589"/>
          </a:xfrm>
          <a:prstGeom prst="frame">
            <a:avLst>
              <a:gd name="adj1" fmla="val 177"/>
            </a:avLst>
          </a:prstGeom>
          <a:ln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/>
          <a:lstStyle/>
          <a:p>
            <a:endParaRPr lang="en-US" b="1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631A9DDF-45CB-4B0E-B2FE-46A48F9B86F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diagnostic sets students on an individualized learning path.</a:t>
            </a:r>
          </a:p>
          <a:p>
            <a:r>
              <a:rPr lang="en-US" dirty="0"/>
              <a:t>As students complete lessons they will improve skills and progress through their path.</a:t>
            </a:r>
          </a:p>
          <a:p>
            <a:r>
              <a:rPr lang="en-US" dirty="0"/>
              <a:t>Students will complete the diagnostic again later this year.  Similar to MAP, diagnostic results will provide insight into student growth.</a:t>
            </a:r>
          </a:p>
        </p:txBody>
      </p:sp>
      <p:pic>
        <p:nvPicPr>
          <p:cNvPr id="5122" name="Picture 2" descr="Welcome / iReady">
            <a:extLst>
              <a:ext uri="{FF2B5EF4-FFF2-40B4-BE49-F238E27FC236}">
                <a16:creationId xmlns:a16="http://schemas.microsoft.com/office/drawing/2014/main" id="{FEFDF25C-CC1F-4314-9966-0B6A33070CE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05875" y="4001294"/>
            <a:ext cx="3811926" cy="22584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F5385A7C-2A0A-4898-8D6F-9051BEDD693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279620"/>
            <a:ext cx="12192000" cy="557838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69463D4D-0045-4102-ACD4-6EE7AE10423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205401" y="219075"/>
            <a:ext cx="1676400" cy="1701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61138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39574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US" sz="4800" dirty="0"/>
              <a:t>What’s Next?</a:t>
            </a:r>
          </a:p>
        </p:txBody>
      </p:sp>
      <p:sp>
        <p:nvSpPr>
          <p:cNvPr id="4" name="Frame 3"/>
          <p:cNvSpPr/>
          <p:nvPr/>
        </p:nvSpPr>
        <p:spPr>
          <a:xfrm>
            <a:off x="181423" y="139574"/>
            <a:ext cx="11876254" cy="6568589"/>
          </a:xfrm>
          <a:prstGeom prst="frame">
            <a:avLst>
              <a:gd name="adj1" fmla="val 177"/>
            </a:avLst>
          </a:prstGeom>
          <a:ln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/>
          <a:lstStyle/>
          <a:p>
            <a:endParaRPr lang="en-US" b="1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69463D4D-0045-4102-ACD4-6EE7AE10423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05401" y="219075"/>
            <a:ext cx="1676400" cy="1701800"/>
          </a:xfrm>
          <a:prstGeom prst="rect">
            <a:avLst/>
          </a:prstGeom>
        </p:spPr>
      </p:pic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1D6E5700-4D60-43C8-B250-15F85C7E76A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4530" y="1639797"/>
            <a:ext cx="10696254" cy="4807076"/>
          </a:xfrm>
        </p:spPr>
        <p:txBody>
          <a:bodyPr>
            <a:normAutofit fontScale="77500" lnSpcReduction="20000"/>
          </a:bodyPr>
          <a:lstStyle/>
          <a:p>
            <a:r>
              <a:rPr lang="en-US" sz="4000" dirty="0"/>
              <a:t>We encourage all students to complete 45 minutes every week for skills practice in both Lexia and </a:t>
            </a:r>
            <a:r>
              <a:rPr lang="en-US" sz="4000" dirty="0" err="1"/>
              <a:t>iReady</a:t>
            </a:r>
            <a:r>
              <a:rPr lang="en-US" sz="4000" dirty="0"/>
              <a:t>.</a:t>
            </a:r>
          </a:p>
          <a:p>
            <a:r>
              <a:rPr lang="en-US" sz="4000" dirty="0"/>
              <a:t>Spring parent conferences will occur on Friday, March 26</a:t>
            </a:r>
            <a:r>
              <a:rPr lang="en-US" sz="4000" baseline="30000" dirty="0"/>
              <a:t>th</a:t>
            </a:r>
            <a:r>
              <a:rPr lang="en-US" sz="4000" dirty="0"/>
              <a:t>.</a:t>
            </a:r>
          </a:p>
          <a:p>
            <a:r>
              <a:rPr lang="en-US" sz="4000" dirty="0"/>
              <a:t>Check out some more family and parent resources to learn more about these assessments</a:t>
            </a:r>
          </a:p>
          <a:p>
            <a:pPr lvl="1"/>
            <a:r>
              <a:rPr lang="en-US" sz="3600" dirty="0">
                <a:hlinkClick r:id="rId3"/>
              </a:rPr>
              <a:t>https://www.nwea.org/the-map-suite/family-toolkit/</a:t>
            </a:r>
            <a:r>
              <a:rPr lang="en-US" sz="3600" dirty="0"/>
              <a:t> </a:t>
            </a:r>
          </a:p>
          <a:p>
            <a:pPr lvl="1"/>
            <a:r>
              <a:rPr lang="en-US" sz="3600" dirty="0">
                <a:hlinkClick r:id="rId4"/>
              </a:rPr>
              <a:t>https://www.lexialearning.com/customer-resources/support-for-families</a:t>
            </a:r>
            <a:r>
              <a:rPr lang="en-US" sz="3600" dirty="0"/>
              <a:t> </a:t>
            </a:r>
          </a:p>
          <a:p>
            <a:pPr lvl="1"/>
            <a:r>
              <a:rPr lang="en-US" sz="3600" dirty="0">
                <a:hlinkClick r:id="rId5"/>
              </a:rPr>
              <a:t>https://i-readycentral.com/familycenter/</a:t>
            </a:r>
            <a:r>
              <a:rPr lang="en-US" sz="3600" dirty="0"/>
              <a:t> </a:t>
            </a:r>
          </a:p>
          <a:p>
            <a:r>
              <a:rPr lang="en-US" sz="4000" dirty="0"/>
              <a:t>Students will complete MAP testing in reading and math in May, as well as a diagnostic in </a:t>
            </a:r>
            <a:r>
              <a:rPr lang="en-US" sz="4000" dirty="0" err="1"/>
              <a:t>iReady</a:t>
            </a:r>
            <a:r>
              <a:rPr lang="en-US" sz="4000" dirty="0"/>
              <a:t> this spring.  Encourage your student to do their best and celebrate their successes with us.</a:t>
            </a:r>
          </a:p>
          <a:p>
            <a:endParaRPr lang="en-US" sz="4000" dirty="0"/>
          </a:p>
          <a:p>
            <a:pPr marL="0" indent="0">
              <a:buNone/>
            </a:pP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3611484900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57155" y="5061553"/>
            <a:ext cx="9144000" cy="1655762"/>
          </a:xfrm>
        </p:spPr>
        <p:txBody>
          <a:bodyPr>
            <a:normAutofit lnSpcReduction="10000"/>
          </a:bodyPr>
          <a:lstStyle/>
          <a:p>
            <a:r>
              <a:rPr lang="en-US" dirty="0"/>
              <a:t>Staying Data-Informed About Your Child</a:t>
            </a:r>
          </a:p>
          <a:p>
            <a:r>
              <a:rPr lang="en-US" dirty="0"/>
              <a:t>PTO Presentation</a:t>
            </a:r>
          </a:p>
          <a:p>
            <a:r>
              <a:rPr lang="en-US" dirty="0"/>
              <a:t>March 9, 2021</a:t>
            </a:r>
          </a:p>
          <a:p>
            <a:r>
              <a:rPr lang="en-US" dirty="0"/>
              <a:t>6PM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t="1" r="44" b="8223"/>
          <a:stretch/>
        </p:blipFill>
        <p:spPr>
          <a:xfrm>
            <a:off x="3093294" y="346346"/>
            <a:ext cx="5511553" cy="471520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81002" y="751300"/>
            <a:ext cx="1676400" cy="17018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6797" y="751300"/>
            <a:ext cx="1676400" cy="1701800"/>
          </a:xfrm>
          <a:prstGeom prst="rect">
            <a:avLst/>
          </a:prstGeom>
        </p:spPr>
      </p:pic>
      <p:sp>
        <p:nvSpPr>
          <p:cNvPr id="13" name="Frame 12"/>
          <p:cNvSpPr/>
          <p:nvPr/>
        </p:nvSpPr>
        <p:spPr>
          <a:xfrm>
            <a:off x="181423" y="139574"/>
            <a:ext cx="11876254" cy="6568589"/>
          </a:xfrm>
          <a:prstGeom prst="frame">
            <a:avLst>
              <a:gd name="adj1" fmla="val 177"/>
            </a:avLst>
          </a:prstGeom>
          <a:ln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/>
          <a:lstStyle/>
          <a:p>
            <a:endParaRPr lang="en-US" b="1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94561113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0199" y="139574"/>
            <a:ext cx="11043601" cy="1325563"/>
          </a:xfrm>
        </p:spPr>
        <p:txBody>
          <a:bodyPr>
            <a:normAutofit fontScale="90000"/>
          </a:bodyPr>
          <a:lstStyle/>
          <a:p>
            <a:r>
              <a:rPr lang="en-US" sz="4800" b="1" i="0" dirty="0">
                <a:effectLst/>
                <a:latin typeface="Open Sans"/>
              </a:rPr>
              <a:t>What changes are we recommending?</a:t>
            </a:r>
            <a:endParaRPr lang="en-US" sz="4800" dirty="0"/>
          </a:p>
        </p:txBody>
      </p:sp>
      <p:sp>
        <p:nvSpPr>
          <p:cNvPr id="4" name="Frame 3"/>
          <p:cNvSpPr/>
          <p:nvPr/>
        </p:nvSpPr>
        <p:spPr>
          <a:xfrm>
            <a:off x="181423" y="139574"/>
            <a:ext cx="11876254" cy="6568589"/>
          </a:xfrm>
          <a:prstGeom prst="frame">
            <a:avLst>
              <a:gd name="adj1" fmla="val 177"/>
            </a:avLst>
          </a:prstGeom>
          <a:ln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/>
          <a:lstStyle/>
          <a:p>
            <a:endParaRPr lang="en-US" b="1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69463D4D-0045-4102-ACD4-6EE7AE10423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05401" y="219075"/>
            <a:ext cx="1676400" cy="1701800"/>
          </a:xfrm>
          <a:prstGeom prst="rect">
            <a:avLst/>
          </a:prstGeom>
        </p:spPr>
      </p:pic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1D6E5700-4D60-43C8-B250-15F85C7E76A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50628"/>
            <a:ext cx="10515600" cy="4921585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4000" b="1" i="0" u="sng" dirty="0">
                <a:effectLst/>
                <a:latin typeface="Open Sans"/>
              </a:rPr>
              <a:t>General Membership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US" sz="4000" b="0" i="0" dirty="0">
                <a:effectLst/>
                <a:latin typeface="Open Sans"/>
              </a:rPr>
              <a:t>“Membership” is open to all parents, guardians, teachers, and staff.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US" sz="4000" b="0" i="0" dirty="0">
                <a:effectLst/>
                <a:latin typeface="Open Sans"/>
              </a:rPr>
              <a:t>PTO meetings will be held regularly, generally one to two times per year.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US" sz="4000" b="0" i="0" dirty="0">
                <a:effectLst/>
                <a:latin typeface="Open Sans"/>
              </a:rPr>
              <a:t>A majority vote of those present at a PTO meeting is needed to pass a vote.</a:t>
            </a:r>
          </a:p>
          <a:p>
            <a:pPr marL="0" indent="0">
              <a:buNone/>
            </a:pP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346604592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1423" y="139574"/>
            <a:ext cx="11172377" cy="1325563"/>
          </a:xfrm>
        </p:spPr>
        <p:txBody>
          <a:bodyPr>
            <a:normAutofit fontScale="90000"/>
          </a:bodyPr>
          <a:lstStyle/>
          <a:p>
            <a:r>
              <a:rPr lang="en-US" sz="4800" b="1" i="0" dirty="0">
                <a:effectLst/>
                <a:latin typeface="Open Sans"/>
              </a:rPr>
              <a:t>Changes to the current </a:t>
            </a:r>
            <a:r>
              <a:rPr lang="en-US" sz="4800" b="1" dirty="0">
                <a:latin typeface="Open Sans"/>
              </a:rPr>
              <a:t>b</a:t>
            </a:r>
            <a:r>
              <a:rPr lang="en-US" sz="4800" b="1" i="0" dirty="0">
                <a:effectLst/>
                <a:latin typeface="Open Sans"/>
              </a:rPr>
              <a:t>ylaws cont’d…</a:t>
            </a:r>
            <a:endParaRPr lang="en-US" sz="4800" dirty="0"/>
          </a:p>
        </p:txBody>
      </p:sp>
      <p:sp>
        <p:nvSpPr>
          <p:cNvPr id="4" name="Frame 3"/>
          <p:cNvSpPr/>
          <p:nvPr/>
        </p:nvSpPr>
        <p:spPr>
          <a:xfrm>
            <a:off x="181423" y="139574"/>
            <a:ext cx="11876254" cy="6568589"/>
          </a:xfrm>
          <a:prstGeom prst="frame">
            <a:avLst>
              <a:gd name="adj1" fmla="val 177"/>
            </a:avLst>
          </a:prstGeom>
          <a:ln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/>
          <a:lstStyle/>
          <a:p>
            <a:endParaRPr lang="en-US" b="1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69463D4D-0045-4102-ACD4-6EE7AE10423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05401" y="219075"/>
            <a:ext cx="1676400" cy="1701800"/>
          </a:xfrm>
          <a:prstGeom prst="rect">
            <a:avLst/>
          </a:prstGeom>
        </p:spPr>
      </p:pic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1D6E5700-4D60-43C8-B250-15F85C7E76A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266739"/>
            <a:ext cx="10515600" cy="4921400"/>
          </a:xfrm>
        </p:spPr>
        <p:txBody>
          <a:bodyPr>
            <a:normAutofit fontScale="25000" lnSpcReduction="20000"/>
          </a:bodyPr>
          <a:lstStyle/>
          <a:p>
            <a:pPr marL="0" indent="0" algn="ctr">
              <a:buNone/>
            </a:pPr>
            <a:r>
              <a:rPr lang="en-US" sz="14400" b="1" u="sng" dirty="0">
                <a:latin typeface="Open Sans"/>
              </a:rPr>
              <a:t>Board</a:t>
            </a:r>
            <a:endParaRPr lang="en-US" sz="14400" b="1" i="0" u="sng" dirty="0">
              <a:effectLst/>
              <a:latin typeface="Open Sans"/>
            </a:endParaRPr>
          </a:p>
          <a:p>
            <a:r>
              <a:rPr lang="en-US" sz="10400" b="0" i="0" dirty="0">
                <a:effectLst/>
                <a:latin typeface="Open Sans"/>
              </a:rPr>
              <a:t>The Board of the PTO will have no fewer than 9 members</a:t>
            </a:r>
          </a:p>
          <a:p>
            <a:pPr lvl="1"/>
            <a:r>
              <a:rPr lang="en-US" sz="10000" b="0" i="0" dirty="0">
                <a:effectLst/>
                <a:latin typeface="Open Sans"/>
              </a:rPr>
              <a:t>President, President-Elect, Secretary, Treasurer, Assistant Treasurer, Principal, Vice Principal and 2 teacher liaisons. </a:t>
            </a:r>
          </a:p>
          <a:p>
            <a:pPr lvl="1"/>
            <a:r>
              <a:rPr lang="en-US" sz="10000" b="0" i="0" dirty="0">
                <a:effectLst/>
                <a:latin typeface="Open Sans"/>
              </a:rPr>
              <a:t>There can be 2 presidents and 2 presidents-elect, if needed.</a:t>
            </a:r>
            <a:endParaRPr lang="en-US" sz="10000" dirty="0">
              <a:latin typeface="Open Sans"/>
            </a:endParaRPr>
          </a:p>
          <a:p>
            <a:r>
              <a:rPr lang="en-US" sz="10400" dirty="0">
                <a:latin typeface="Open Sans"/>
              </a:rPr>
              <a:t>A majority of</a:t>
            </a:r>
            <a:r>
              <a:rPr lang="en-US" sz="10400" b="0" i="0" dirty="0">
                <a:effectLst/>
                <a:latin typeface="Open Sans"/>
              </a:rPr>
              <a:t> the Board members </a:t>
            </a:r>
            <a:r>
              <a:rPr lang="en-US" sz="10400" dirty="0">
                <a:latin typeface="Open Sans"/>
              </a:rPr>
              <a:t>(min. of 5) constitutes </a:t>
            </a:r>
            <a:r>
              <a:rPr lang="en-US" sz="10400" b="0" i="0" dirty="0">
                <a:effectLst/>
                <a:latin typeface="Open Sans"/>
              </a:rPr>
              <a:t>a quorum. </a:t>
            </a:r>
          </a:p>
          <a:p>
            <a:pPr lvl="1"/>
            <a:r>
              <a:rPr lang="en-US" sz="10400" dirty="0">
                <a:latin typeface="Open Sans"/>
              </a:rPr>
              <a:t>V</a:t>
            </a:r>
            <a:r>
              <a:rPr lang="en-US" sz="10400" b="0" i="0" dirty="0">
                <a:effectLst/>
                <a:latin typeface="Open Sans"/>
              </a:rPr>
              <a:t>otes pass by a majority of those present.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US" sz="10400" b="0" i="0" dirty="0">
                <a:effectLst/>
                <a:latin typeface="Open Sans"/>
              </a:rPr>
              <a:t>Each role serves for 2 years except President, President-Elect, Treasurer and Assistant Treasurer, which are 1 year step-up roles.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US" sz="10400" dirty="0">
                <a:latin typeface="Open Sans"/>
              </a:rPr>
              <a:t>Updated </a:t>
            </a:r>
            <a:r>
              <a:rPr lang="en-US" sz="10400" b="0" i="0" dirty="0">
                <a:effectLst/>
                <a:latin typeface="Open Sans"/>
              </a:rPr>
              <a:t>job descriptions to allow for more flexibility as needed year to year. 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US" sz="10400" b="0" i="0" dirty="0">
                <a:effectLst/>
                <a:latin typeface="Open Sans"/>
              </a:rPr>
              <a:t>Two members of the same household cannot serve on the Board at the same time, h</a:t>
            </a:r>
            <a:r>
              <a:rPr lang="en-US" sz="10400" dirty="0">
                <a:latin typeface="Open Sans"/>
              </a:rPr>
              <a:t>owever, </a:t>
            </a:r>
            <a:r>
              <a:rPr lang="en-US" sz="10400" b="0" i="0" dirty="0">
                <a:effectLst/>
                <a:latin typeface="Open Sans"/>
              </a:rPr>
              <a:t>they may co-chair a committee.</a:t>
            </a:r>
            <a:endParaRPr lang="en-US" sz="10400" dirty="0"/>
          </a:p>
        </p:txBody>
      </p:sp>
    </p:spTree>
    <p:extLst>
      <p:ext uri="{BB962C8B-B14F-4D97-AF65-F5344CB8AC3E}">
        <p14:creationId xmlns:p14="http://schemas.microsoft.com/office/powerpoint/2010/main" val="119767974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39574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US" sz="4800" b="1" i="0" dirty="0">
                <a:effectLst/>
                <a:latin typeface="Open Sans"/>
              </a:rPr>
              <a:t>Let’s vote!!!!</a:t>
            </a:r>
            <a:endParaRPr lang="en-US" sz="4800" dirty="0"/>
          </a:p>
        </p:txBody>
      </p:sp>
      <p:sp>
        <p:nvSpPr>
          <p:cNvPr id="4" name="Frame 3"/>
          <p:cNvSpPr/>
          <p:nvPr/>
        </p:nvSpPr>
        <p:spPr>
          <a:xfrm>
            <a:off x="181423" y="139574"/>
            <a:ext cx="11876254" cy="6568589"/>
          </a:xfrm>
          <a:prstGeom prst="frame">
            <a:avLst>
              <a:gd name="adj1" fmla="val 177"/>
            </a:avLst>
          </a:prstGeom>
          <a:ln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/>
          <a:lstStyle/>
          <a:p>
            <a:endParaRPr lang="en-US" b="1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69463D4D-0045-4102-ACD4-6EE7AE10423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05401" y="219075"/>
            <a:ext cx="1676400" cy="1701800"/>
          </a:xfrm>
          <a:prstGeom prst="rect">
            <a:avLst/>
          </a:prstGeom>
        </p:spPr>
      </p:pic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1D6E5700-4D60-43C8-B250-15F85C7E76A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920875"/>
            <a:ext cx="10515600" cy="4351338"/>
          </a:xfrm>
        </p:spPr>
        <p:txBody>
          <a:bodyPr>
            <a:normAutofit/>
          </a:bodyPr>
          <a:lstStyle/>
          <a:p>
            <a:r>
              <a:rPr lang="en-US" sz="4000" dirty="0">
                <a:latin typeface="Open Sans"/>
              </a:rPr>
              <a:t>Please vote that you APPROVE </a:t>
            </a:r>
            <a:r>
              <a:rPr lang="en-US" sz="4000">
                <a:latin typeface="Open Sans"/>
              </a:rPr>
              <a:t>these bylaws </a:t>
            </a:r>
            <a:r>
              <a:rPr lang="en-US" sz="4000" dirty="0">
                <a:latin typeface="Open Sans"/>
              </a:rPr>
              <a:t>as proposed by placing your vote in the chat.</a:t>
            </a:r>
          </a:p>
          <a:p>
            <a:r>
              <a:rPr lang="en-US" sz="4000" dirty="0">
                <a:latin typeface="Open Sans"/>
              </a:rPr>
              <a:t>A two-thirds vote is needed to pass these bylaws.</a:t>
            </a:r>
          </a:p>
          <a:p>
            <a:pPr marL="0" indent="0">
              <a:buNone/>
            </a:pP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116689177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39574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US" sz="4800" dirty="0"/>
              <a:t>Objective</a:t>
            </a:r>
          </a:p>
        </p:txBody>
      </p:sp>
      <p:sp>
        <p:nvSpPr>
          <p:cNvPr id="4" name="Frame 3"/>
          <p:cNvSpPr/>
          <p:nvPr/>
        </p:nvSpPr>
        <p:spPr>
          <a:xfrm>
            <a:off x="181423" y="139574"/>
            <a:ext cx="11876254" cy="6568589"/>
          </a:xfrm>
          <a:prstGeom prst="frame">
            <a:avLst>
              <a:gd name="adj1" fmla="val 177"/>
            </a:avLst>
          </a:prstGeom>
          <a:ln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/>
          <a:lstStyle/>
          <a:p>
            <a:endParaRPr lang="en-US" b="1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69463D4D-0045-4102-ACD4-6EE7AE10423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05401" y="219075"/>
            <a:ext cx="1676400" cy="1701800"/>
          </a:xfrm>
          <a:prstGeom prst="rect">
            <a:avLst/>
          </a:prstGeom>
        </p:spPr>
      </p:pic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1D6E5700-4D60-43C8-B250-15F85C7E76A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3265" y="1910981"/>
            <a:ext cx="10515600" cy="4351338"/>
          </a:xfrm>
        </p:spPr>
        <p:txBody>
          <a:bodyPr>
            <a:normAutofit/>
          </a:bodyPr>
          <a:lstStyle/>
          <a:p>
            <a:r>
              <a:rPr lang="en-US" sz="4000" dirty="0"/>
              <a:t>Share details with families regarding assessments and programs being utilized to measure student achievement and monitor student progress in order to keep our families data-informed and strengthen the home to school partnership.  </a:t>
            </a:r>
          </a:p>
          <a:p>
            <a:endParaRPr lang="en-US" sz="4000" dirty="0"/>
          </a:p>
          <a:p>
            <a:pPr marL="0" indent="0">
              <a:buNone/>
            </a:pP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221568714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39574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US" sz="4800" dirty="0"/>
              <a:t>Agenda</a:t>
            </a:r>
          </a:p>
        </p:txBody>
      </p:sp>
      <p:sp>
        <p:nvSpPr>
          <p:cNvPr id="4" name="Frame 3"/>
          <p:cNvSpPr/>
          <p:nvPr/>
        </p:nvSpPr>
        <p:spPr>
          <a:xfrm>
            <a:off x="181423" y="139574"/>
            <a:ext cx="11876254" cy="6568589"/>
          </a:xfrm>
          <a:prstGeom prst="frame">
            <a:avLst>
              <a:gd name="adj1" fmla="val 177"/>
            </a:avLst>
          </a:prstGeom>
          <a:ln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/>
          <a:lstStyle/>
          <a:p>
            <a:endParaRPr lang="en-US" b="1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69463D4D-0045-4102-ACD4-6EE7AE10423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05401" y="219075"/>
            <a:ext cx="1676400" cy="1701800"/>
          </a:xfrm>
          <a:prstGeom prst="rect">
            <a:avLst/>
          </a:prstGeom>
        </p:spPr>
      </p:pic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1D6E5700-4D60-43C8-B250-15F85C7E76A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920875"/>
            <a:ext cx="10515600" cy="4351338"/>
          </a:xfrm>
        </p:spPr>
        <p:txBody>
          <a:bodyPr>
            <a:normAutofit/>
          </a:bodyPr>
          <a:lstStyle/>
          <a:p>
            <a:r>
              <a:rPr lang="en-US" sz="4000" dirty="0"/>
              <a:t>Assessment Details (MAP, Lexia, </a:t>
            </a:r>
            <a:r>
              <a:rPr lang="en-US" sz="4000" dirty="0" err="1"/>
              <a:t>iReady</a:t>
            </a:r>
            <a:r>
              <a:rPr lang="en-US" sz="4000" dirty="0"/>
              <a:t>)</a:t>
            </a:r>
          </a:p>
          <a:p>
            <a:r>
              <a:rPr lang="en-US" sz="4000" dirty="0"/>
              <a:t>Interpreting the data letter</a:t>
            </a:r>
          </a:p>
          <a:p>
            <a:r>
              <a:rPr lang="en-US" sz="4000" dirty="0"/>
              <a:t>What’s next?</a:t>
            </a:r>
          </a:p>
          <a:p>
            <a:endParaRPr lang="en-US" sz="4000" dirty="0"/>
          </a:p>
          <a:p>
            <a:pPr marL="0" indent="0">
              <a:buNone/>
            </a:pP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314776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39574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US" sz="4800" dirty="0"/>
              <a:t>Important Reminders</a:t>
            </a:r>
          </a:p>
        </p:txBody>
      </p:sp>
      <p:sp>
        <p:nvSpPr>
          <p:cNvPr id="4" name="Frame 3"/>
          <p:cNvSpPr/>
          <p:nvPr/>
        </p:nvSpPr>
        <p:spPr>
          <a:xfrm>
            <a:off x="181423" y="139574"/>
            <a:ext cx="11876254" cy="6568589"/>
          </a:xfrm>
          <a:prstGeom prst="frame">
            <a:avLst>
              <a:gd name="adj1" fmla="val 177"/>
            </a:avLst>
          </a:prstGeom>
          <a:ln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/>
          <a:lstStyle/>
          <a:p>
            <a:endParaRPr lang="en-US" b="1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69463D4D-0045-4102-ACD4-6EE7AE10423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05401" y="219075"/>
            <a:ext cx="1676400" cy="1701800"/>
          </a:xfrm>
          <a:prstGeom prst="rect">
            <a:avLst/>
          </a:prstGeom>
        </p:spPr>
      </p:pic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1D6E5700-4D60-43C8-B250-15F85C7E76A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920875"/>
            <a:ext cx="10515600" cy="4351338"/>
          </a:xfrm>
        </p:spPr>
        <p:txBody>
          <a:bodyPr>
            <a:normAutofit/>
          </a:bodyPr>
          <a:lstStyle/>
          <a:p>
            <a:r>
              <a:rPr lang="en-US" sz="4000" dirty="0"/>
              <a:t>This data is just a snapshot</a:t>
            </a:r>
          </a:p>
          <a:p>
            <a:r>
              <a:rPr lang="en-US" sz="4000" dirty="0"/>
              <a:t>This is just one piece of the educational experience</a:t>
            </a:r>
          </a:p>
          <a:p>
            <a:r>
              <a:rPr lang="en-US" sz="4000" dirty="0"/>
              <a:t>We are all learning together</a:t>
            </a:r>
          </a:p>
          <a:p>
            <a:r>
              <a:rPr lang="en-US" sz="4000" dirty="0"/>
              <a:t>Our staff feel supported by you</a:t>
            </a:r>
          </a:p>
          <a:p>
            <a:endParaRPr lang="en-US" sz="4000" dirty="0"/>
          </a:p>
          <a:p>
            <a:pPr marL="0" indent="0">
              <a:buNone/>
            </a:pP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32007823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40973</TotalTime>
  <Words>2013</Words>
  <Application>Microsoft Office PowerPoint</Application>
  <PresentationFormat>Widescreen</PresentationFormat>
  <Paragraphs>523</Paragraphs>
  <Slides>37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37</vt:i4>
      </vt:variant>
    </vt:vector>
  </HeadingPairs>
  <TitlesOfParts>
    <vt:vector size="43" baseType="lpstr">
      <vt:lpstr>Arial</vt:lpstr>
      <vt:lpstr>Calibri</vt:lpstr>
      <vt:lpstr>Calibri Light</vt:lpstr>
      <vt:lpstr>Garamond</vt:lpstr>
      <vt:lpstr>Open Sans</vt:lpstr>
      <vt:lpstr>Office Theme</vt:lpstr>
      <vt:lpstr>PowerPoint Presentation</vt:lpstr>
      <vt:lpstr>PowerPoint Presentation</vt:lpstr>
      <vt:lpstr>Why did we suggest changes? </vt:lpstr>
      <vt:lpstr>What changes are we recommending?</vt:lpstr>
      <vt:lpstr>Changes to the current bylaws cont’d…</vt:lpstr>
      <vt:lpstr>Let’s vote!!!!</vt:lpstr>
      <vt:lpstr>Objective</vt:lpstr>
      <vt:lpstr>Agenda</vt:lpstr>
      <vt:lpstr>Important Reminders</vt:lpstr>
      <vt:lpstr>MAP Testing</vt:lpstr>
      <vt:lpstr>MAP Testing</vt:lpstr>
      <vt:lpstr>MAP Testing</vt:lpstr>
      <vt:lpstr>MAP Testing</vt:lpstr>
      <vt:lpstr>MAP Testing</vt:lpstr>
      <vt:lpstr>Interpreting the Table</vt:lpstr>
      <vt:lpstr>Interpreting the Table</vt:lpstr>
      <vt:lpstr>MAP Testing – Teacher Resources</vt:lpstr>
      <vt:lpstr>Lexia Core 5</vt:lpstr>
      <vt:lpstr>Lexia Core 5</vt:lpstr>
      <vt:lpstr>Lexia Core 5</vt:lpstr>
      <vt:lpstr>Lexia Core 5</vt:lpstr>
      <vt:lpstr>Lexia Core 5</vt:lpstr>
      <vt:lpstr>Interpreting the Table</vt:lpstr>
      <vt:lpstr>Interpreting the Table</vt:lpstr>
      <vt:lpstr>Interpreting the Table</vt:lpstr>
      <vt:lpstr>Lexia Core 5</vt:lpstr>
      <vt:lpstr>Lexia Core 5 – Teacher Resources</vt:lpstr>
      <vt:lpstr>iReady</vt:lpstr>
      <vt:lpstr>PowerPoint Presentation</vt:lpstr>
      <vt:lpstr>iReady</vt:lpstr>
      <vt:lpstr>iReady</vt:lpstr>
      <vt:lpstr>Interpreting the Table</vt:lpstr>
      <vt:lpstr>Interpreting the Table</vt:lpstr>
      <vt:lpstr>iReady – Teacher Resources</vt:lpstr>
      <vt:lpstr>iReady – Teacher Resources</vt:lpstr>
      <vt:lpstr>What’s Next?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Young, Russell J</dc:creator>
  <cp:lastModifiedBy>Young, Russell J</cp:lastModifiedBy>
  <cp:revision>1</cp:revision>
  <dcterms:created xsi:type="dcterms:W3CDTF">2020-12-10T19:06:57Z</dcterms:created>
  <dcterms:modified xsi:type="dcterms:W3CDTF">2021-03-09T22:56:38Z</dcterms:modified>
</cp:coreProperties>
</file>